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4346" r:id="rId2"/>
    <p:sldId id="4345" r:id="rId3"/>
    <p:sldId id="4351" r:id="rId4"/>
    <p:sldId id="4352" r:id="rId5"/>
    <p:sldId id="435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6"/>
    <a:srgbClr val="00B0F0"/>
    <a:srgbClr val="87DCFF"/>
    <a:srgbClr val="B6B6B6"/>
    <a:srgbClr val="89DDFF"/>
    <a:srgbClr val="53CAFF"/>
    <a:srgbClr val="F3F9FB"/>
    <a:srgbClr val="27C7F2"/>
    <a:srgbClr val="DEEFF5"/>
    <a:srgbClr val="E0F1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9"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7FC1BF-5487-D6E8-2BD7-244E844954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3F6329-B5EC-8E31-3CAE-3F8AA22AB9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46DEDD-2102-4E98-BF09-B319CEAB7D9D}" type="datetimeFigureOut">
              <a:rPr lang="en-US" smtClean="0"/>
              <a:t>8/30/2023</a:t>
            </a:fld>
            <a:endParaRPr lang="en-US"/>
          </a:p>
        </p:txBody>
      </p:sp>
      <p:sp>
        <p:nvSpPr>
          <p:cNvPr id="4" name="Footer Placeholder 3">
            <a:extLst>
              <a:ext uri="{FF2B5EF4-FFF2-40B4-BE49-F238E27FC236}">
                <a16:creationId xmlns:a16="http://schemas.microsoft.com/office/drawing/2014/main" id="{5A60F707-AAFB-3674-355D-CFAC963EE5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F1BF1D-2CD9-8390-F586-41121D7CCC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531F14-CEA8-4C11-84E1-A4CF2A67F17D}" type="slidenum">
              <a:rPr lang="en-US" smtClean="0"/>
              <a:t>‹#›</a:t>
            </a:fld>
            <a:endParaRPr lang="en-US"/>
          </a:p>
        </p:txBody>
      </p:sp>
    </p:spTree>
    <p:extLst>
      <p:ext uri="{BB962C8B-B14F-4D97-AF65-F5344CB8AC3E}">
        <p14:creationId xmlns:p14="http://schemas.microsoft.com/office/powerpoint/2010/main" val="15206662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79785-E629-4502-981B-FCDB84419915}" type="datetimeFigureOut">
              <a:rPr lang="en-US" smtClean="0"/>
              <a:t>8/30/2023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F94FE-5626-41E9-BA8A-0B82FC3A4378}" type="slidenum">
              <a:rPr lang="en-US" smtClean="0"/>
              <a:t>‹#›</a:t>
            </a:fld>
            <a:endParaRPr lang="en-US"/>
          </a:p>
        </p:txBody>
      </p:sp>
    </p:spTree>
    <p:extLst>
      <p:ext uri="{BB962C8B-B14F-4D97-AF65-F5344CB8AC3E}">
        <p14:creationId xmlns:p14="http://schemas.microsoft.com/office/powerpoint/2010/main" val="23295224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3335-CCAE-1606-6196-2CE6A88A6628}"/>
              </a:ext>
            </a:extLst>
          </p:cNvPr>
          <p:cNvSpPr>
            <a:spLocks noGrp="1"/>
          </p:cNvSpPr>
          <p:nvPr>
            <p:ph type="ctrTitle"/>
          </p:nvPr>
        </p:nvSpPr>
        <p:spPr>
          <a:xfrm>
            <a:off x="1593112" y="233916"/>
            <a:ext cx="9144000" cy="894354"/>
          </a:xfrm>
          <a:prstGeom prst="rect">
            <a:avLst/>
          </a:prstGeo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B5EC0EA0-FFEE-0A0D-378E-C1F789B0708D}"/>
              </a:ext>
            </a:extLst>
          </p:cNvPr>
          <p:cNvSpPr>
            <a:spLocks noGrp="1"/>
          </p:cNvSpPr>
          <p:nvPr>
            <p:ph type="ftr" sz="quarter" idx="11"/>
          </p:nvPr>
        </p:nvSpPr>
        <p:spPr>
          <a:xfrm>
            <a:off x="5380072" y="6382930"/>
            <a:ext cx="1465521" cy="365125"/>
          </a:xfrm>
          <a:prstGeom prst="rect">
            <a:avLst/>
          </a:prstGeom>
        </p:spPr>
        <p:txBody>
          <a:bodyPr anchor="ctr"/>
          <a:lstStyle>
            <a:lvl1pPr algn="ctr">
              <a:defRPr sz="1000" b="0">
                <a:solidFill>
                  <a:srgbClr val="707070"/>
                </a:solidFill>
              </a:defRPr>
            </a:lvl1pPr>
          </a:lstStyle>
          <a:p>
            <a:r>
              <a:rPr lang="en-US" dirty="0" err="1"/>
              <a:t>www.locobuzz.com</a:t>
            </a:r>
            <a:endParaRPr lang="en-US" dirty="0"/>
          </a:p>
        </p:txBody>
      </p:sp>
      <p:sp>
        <p:nvSpPr>
          <p:cNvPr id="6" name="Slide Number Placeholder 5">
            <a:extLst>
              <a:ext uri="{FF2B5EF4-FFF2-40B4-BE49-F238E27FC236}">
                <a16:creationId xmlns:a16="http://schemas.microsoft.com/office/drawing/2014/main" id="{499749AD-8CFE-6EF5-1739-7FC83858B198}"/>
              </a:ext>
            </a:extLst>
          </p:cNvPr>
          <p:cNvSpPr>
            <a:spLocks noGrp="1"/>
          </p:cNvSpPr>
          <p:nvPr>
            <p:ph type="sldNum" sz="quarter" idx="12"/>
          </p:nvPr>
        </p:nvSpPr>
        <p:spPr>
          <a:xfrm>
            <a:off x="104955" y="6395989"/>
            <a:ext cx="410724" cy="365125"/>
          </a:xfrm>
          <a:prstGeom prst="rect">
            <a:avLst/>
          </a:prstGeom>
        </p:spPr>
        <p:txBody>
          <a:bodyPr anchor="ctr"/>
          <a:lstStyle>
            <a:lvl1pPr>
              <a:defRPr sz="1200">
                <a:solidFill>
                  <a:schemeClr val="tx1">
                    <a:lumMod val="50000"/>
                    <a:lumOff val="50000"/>
                  </a:schemeClr>
                </a:solidFill>
              </a:defRPr>
            </a:lvl1pPr>
          </a:lstStyle>
          <a:p>
            <a:fld id="{322F73F7-2A93-410D-9E08-45B4658BC294}" type="slidenum">
              <a:rPr lang="en-US" smtClean="0"/>
              <a:pPr/>
              <a:t>‹#›</a:t>
            </a:fld>
            <a:endParaRPr lang="en-US" dirty="0"/>
          </a:p>
        </p:txBody>
      </p:sp>
      <p:sp>
        <p:nvSpPr>
          <p:cNvPr id="10" name="TextBox 9">
            <a:extLst>
              <a:ext uri="{FF2B5EF4-FFF2-40B4-BE49-F238E27FC236}">
                <a16:creationId xmlns:a16="http://schemas.microsoft.com/office/drawing/2014/main" id="{AA763A53-1C3B-5BC7-8E16-A2F800CA4347}"/>
              </a:ext>
            </a:extLst>
          </p:cNvPr>
          <p:cNvSpPr txBox="1"/>
          <p:nvPr userDrawn="1"/>
        </p:nvSpPr>
        <p:spPr>
          <a:xfrm>
            <a:off x="3359" y="46246"/>
            <a:ext cx="1024639" cy="215444"/>
          </a:xfrm>
          <a:prstGeom prst="rect">
            <a:avLst/>
          </a:prstGeom>
          <a:noFill/>
        </p:spPr>
        <p:txBody>
          <a:bodyPr wrap="none" rtlCol="0">
            <a:spAutoFit/>
          </a:bodyPr>
          <a:lstStyle/>
          <a:p>
            <a:r>
              <a:rPr lang="en-US" sz="800" b="1" u="sng" dirty="0">
                <a:solidFill>
                  <a:schemeClr val="tx1">
                    <a:lumMod val="65000"/>
                    <a:lumOff val="35000"/>
                  </a:schemeClr>
                </a:solidFill>
              </a:rPr>
              <a:t>Unified CX Platform</a:t>
            </a:r>
          </a:p>
        </p:txBody>
      </p:sp>
    </p:spTree>
    <p:extLst>
      <p:ext uri="{BB962C8B-B14F-4D97-AF65-F5344CB8AC3E}">
        <p14:creationId xmlns:p14="http://schemas.microsoft.com/office/powerpoint/2010/main" val="34178698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3BF28-3DFE-8D2C-C441-2A6DB2C7D77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Footer Placeholder 4">
            <a:extLst>
              <a:ext uri="{FF2B5EF4-FFF2-40B4-BE49-F238E27FC236}">
                <a16:creationId xmlns:a16="http://schemas.microsoft.com/office/drawing/2014/main" id="{A21442D5-87AB-4664-BFBA-C015E812F603}"/>
              </a:ext>
            </a:extLst>
          </p:cNvPr>
          <p:cNvSpPr>
            <a:spLocks noGrp="1"/>
          </p:cNvSpPr>
          <p:nvPr>
            <p:ph type="ftr" sz="quarter" idx="11"/>
          </p:nvPr>
        </p:nvSpPr>
        <p:spPr>
          <a:xfrm>
            <a:off x="5380072" y="6382930"/>
            <a:ext cx="1465521" cy="365125"/>
          </a:xfrm>
          <a:prstGeom prst="rect">
            <a:avLst/>
          </a:prstGeom>
        </p:spPr>
        <p:txBody>
          <a:bodyPr anchor="ctr"/>
          <a:lstStyle>
            <a:lvl1pPr algn="ctr">
              <a:defRPr sz="1100" b="1">
                <a:solidFill>
                  <a:schemeClr val="bg1">
                    <a:lumMod val="65000"/>
                  </a:schemeClr>
                </a:solidFill>
              </a:defRPr>
            </a:lvl1pPr>
          </a:lstStyle>
          <a:p>
            <a:r>
              <a:rPr lang="en-US" dirty="0" err="1"/>
              <a:t>www.locobuzz.com</a:t>
            </a:r>
            <a:endParaRPr lang="en-US" dirty="0"/>
          </a:p>
        </p:txBody>
      </p:sp>
      <p:sp>
        <p:nvSpPr>
          <p:cNvPr id="9" name="Slide Number Placeholder 5">
            <a:extLst>
              <a:ext uri="{FF2B5EF4-FFF2-40B4-BE49-F238E27FC236}">
                <a16:creationId xmlns:a16="http://schemas.microsoft.com/office/drawing/2014/main" id="{CE1BB3FA-E339-21BE-D065-89240BBC8F88}"/>
              </a:ext>
            </a:extLst>
          </p:cNvPr>
          <p:cNvSpPr>
            <a:spLocks noGrp="1"/>
          </p:cNvSpPr>
          <p:nvPr>
            <p:ph type="sldNum" sz="quarter" idx="12"/>
          </p:nvPr>
        </p:nvSpPr>
        <p:spPr>
          <a:xfrm>
            <a:off x="104955" y="6395989"/>
            <a:ext cx="410724" cy="365125"/>
          </a:xfrm>
          <a:prstGeom prst="rect">
            <a:avLst/>
          </a:prstGeom>
        </p:spPr>
        <p:txBody>
          <a:bodyPr anchor="ctr"/>
          <a:lstStyle>
            <a:lvl1pPr>
              <a:defRPr sz="1200">
                <a:solidFill>
                  <a:schemeClr val="tx1">
                    <a:lumMod val="50000"/>
                    <a:lumOff val="50000"/>
                  </a:schemeClr>
                </a:solidFill>
              </a:defRPr>
            </a:lvl1pPr>
          </a:lstStyle>
          <a:p>
            <a:fld id="{322F73F7-2A93-410D-9E08-45B4658BC294}" type="slidenum">
              <a:rPr lang="en-US" smtClean="0"/>
              <a:pPr/>
              <a:t>‹#›</a:t>
            </a:fld>
            <a:endParaRPr lang="en-US" dirty="0"/>
          </a:p>
        </p:txBody>
      </p:sp>
      <p:sp>
        <p:nvSpPr>
          <p:cNvPr id="10" name="TextBox 9">
            <a:extLst>
              <a:ext uri="{FF2B5EF4-FFF2-40B4-BE49-F238E27FC236}">
                <a16:creationId xmlns:a16="http://schemas.microsoft.com/office/drawing/2014/main" id="{75B593A8-04B1-6DD1-6286-90576A024912}"/>
              </a:ext>
            </a:extLst>
          </p:cNvPr>
          <p:cNvSpPr txBox="1"/>
          <p:nvPr userDrawn="1"/>
        </p:nvSpPr>
        <p:spPr>
          <a:xfrm>
            <a:off x="3359" y="46246"/>
            <a:ext cx="1024639" cy="215444"/>
          </a:xfrm>
          <a:prstGeom prst="rect">
            <a:avLst/>
          </a:prstGeom>
          <a:noFill/>
        </p:spPr>
        <p:txBody>
          <a:bodyPr wrap="none" rtlCol="0">
            <a:spAutoFit/>
          </a:bodyPr>
          <a:lstStyle/>
          <a:p>
            <a:r>
              <a:rPr lang="en-US" sz="800" b="1" u="sng" dirty="0">
                <a:solidFill>
                  <a:schemeClr val="tx1">
                    <a:lumMod val="65000"/>
                    <a:lumOff val="35000"/>
                  </a:schemeClr>
                </a:solidFill>
              </a:rPr>
              <a:t>Unified CX Platform</a:t>
            </a:r>
          </a:p>
        </p:txBody>
      </p:sp>
    </p:spTree>
    <p:extLst>
      <p:ext uri="{BB962C8B-B14F-4D97-AF65-F5344CB8AC3E}">
        <p14:creationId xmlns:p14="http://schemas.microsoft.com/office/powerpoint/2010/main" val="2397167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E978B94-FE35-6762-F661-494C3610B5C0}"/>
              </a:ext>
            </a:extLst>
          </p:cNvPr>
          <p:cNvSpPr>
            <a:spLocks noGrp="1"/>
          </p:cNvSpPr>
          <p:nvPr>
            <p:ph type="ftr" sz="quarter" idx="11"/>
          </p:nvPr>
        </p:nvSpPr>
        <p:spPr>
          <a:xfrm>
            <a:off x="5380072" y="6382930"/>
            <a:ext cx="1465521" cy="365125"/>
          </a:xfrm>
          <a:prstGeom prst="rect">
            <a:avLst/>
          </a:prstGeom>
        </p:spPr>
        <p:txBody>
          <a:bodyPr anchor="ctr"/>
          <a:lstStyle>
            <a:lvl1pPr algn="ctr">
              <a:defRPr sz="1100" b="1">
                <a:solidFill>
                  <a:schemeClr val="bg1">
                    <a:lumMod val="65000"/>
                  </a:schemeClr>
                </a:solidFill>
              </a:defRPr>
            </a:lvl1pPr>
          </a:lstStyle>
          <a:p>
            <a:r>
              <a:rPr lang="en-US" dirty="0" err="1"/>
              <a:t>www.locobuzz.com</a:t>
            </a:r>
            <a:endParaRPr lang="en-US" dirty="0"/>
          </a:p>
        </p:txBody>
      </p:sp>
      <p:sp>
        <p:nvSpPr>
          <p:cNvPr id="6" name="Slide Number Placeholder 5">
            <a:extLst>
              <a:ext uri="{FF2B5EF4-FFF2-40B4-BE49-F238E27FC236}">
                <a16:creationId xmlns:a16="http://schemas.microsoft.com/office/drawing/2014/main" id="{F1A82E65-A05D-5ED6-30A4-FB9F5189EC58}"/>
              </a:ext>
            </a:extLst>
          </p:cNvPr>
          <p:cNvSpPr>
            <a:spLocks noGrp="1"/>
          </p:cNvSpPr>
          <p:nvPr>
            <p:ph type="sldNum" sz="quarter" idx="12"/>
          </p:nvPr>
        </p:nvSpPr>
        <p:spPr>
          <a:xfrm>
            <a:off x="104955" y="6395989"/>
            <a:ext cx="410724" cy="365125"/>
          </a:xfrm>
          <a:prstGeom prst="rect">
            <a:avLst/>
          </a:prstGeom>
        </p:spPr>
        <p:txBody>
          <a:bodyPr anchor="ctr"/>
          <a:lstStyle>
            <a:lvl1pPr>
              <a:defRPr sz="1200">
                <a:solidFill>
                  <a:schemeClr val="tx1">
                    <a:lumMod val="50000"/>
                    <a:lumOff val="50000"/>
                  </a:schemeClr>
                </a:solidFill>
              </a:defRPr>
            </a:lvl1pPr>
          </a:lstStyle>
          <a:p>
            <a:fld id="{322F73F7-2A93-410D-9E08-45B4658BC294}" type="slidenum">
              <a:rPr lang="en-US" smtClean="0"/>
              <a:pPr/>
              <a:t>‹#›</a:t>
            </a:fld>
            <a:endParaRPr lang="en-US" dirty="0"/>
          </a:p>
        </p:txBody>
      </p:sp>
      <p:sp>
        <p:nvSpPr>
          <p:cNvPr id="7" name="TextBox 6">
            <a:extLst>
              <a:ext uri="{FF2B5EF4-FFF2-40B4-BE49-F238E27FC236}">
                <a16:creationId xmlns:a16="http://schemas.microsoft.com/office/drawing/2014/main" id="{7962844E-5BA4-2422-DE21-E8A7A0598EF1}"/>
              </a:ext>
            </a:extLst>
          </p:cNvPr>
          <p:cNvSpPr txBox="1"/>
          <p:nvPr userDrawn="1"/>
        </p:nvSpPr>
        <p:spPr>
          <a:xfrm>
            <a:off x="3359" y="46246"/>
            <a:ext cx="1024639" cy="215444"/>
          </a:xfrm>
          <a:prstGeom prst="rect">
            <a:avLst/>
          </a:prstGeom>
          <a:noFill/>
        </p:spPr>
        <p:txBody>
          <a:bodyPr wrap="none" rtlCol="0">
            <a:spAutoFit/>
          </a:bodyPr>
          <a:lstStyle/>
          <a:p>
            <a:r>
              <a:rPr lang="en-US" sz="800" b="1" u="sng" dirty="0">
                <a:solidFill>
                  <a:schemeClr val="tx1">
                    <a:lumMod val="65000"/>
                    <a:lumOff val="35000"/>
                  </a:schemeClr>
                </a:solidFill>
              </a:rPr>
              <a:t>Unified CX Platform</a:t>
            </a:r>
          </a:p>
        </p:txBody>
      </p:sp>
    </p:spTree>
    <p:extLst>
      <p:ext uri="{BB962C8B-B14F-4D97-AF65-F5344CB8AC3E}">
        <p14:creationId xmlns:p14="http://schemas.microsoft.com/office/powerpoint/2010/main" val="3328119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3335-CCAE-1606-6196-2CE6A88A662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8AD85D-9EC7-8211-BEF1-F9B971625F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4">
            <a:extLst>
              <a:ext uri="{FF2B5EF4-FFF2-40B4-BE49-F238E27FC236}">
                <a16:creationId xmlns:a16="http://schemas.microsoft.com/office/drawing/2014/main" id="{966B783A-15C9-16A2-42D6-1C87B5CD5E4D}"/>
              </a:ext>
            </a:extLst>
          </p:cNvPr>
          <p:cNvSpPr>
            <a:spLocks noGrp="1"/>
          </p:cNvSpPr>
          <p:nvPr>
            <p:ph type="ftr" sz="quarter" idx="11"/>
          </p:nvPr>
        </p:nvSpPr>
        <p:spPr>
          <a:xfrm>
            <a:off x="5369678" y="6395988"/>
            <a:ext cx="1465521" cy="365125"/>
          </a:xfrm>
          <a:prstGeom prst="rect">
            <a:avLst/>
          </a:prstGeom>
        </p:spPr>
        <p:txBody>
          <a:bodyPr anchor="ctr"/>
          <a:lstStyle>
            <a:lvl1pPr algn="ctr">
              <a:defRPr sz="900" b="0">
                <a:solidFill>
                  <a:schemeClr val="tx1">
                    <a:lumMod val="50000"/>
                    <a:lumOff val="50000"/>
                  </a:schemeClr>
                </a:solidFill>
              </a:defRPr>
            </a:lvl1pPr>
          </a:lstStyle>
          <a:p>
            <a:r>
              <a:rPr lang="en-US" dirty="0"/>
              <a:t>www.locobuzz.com</a:t>
            </a:r>
          </a:p>
        </p:txBody>
      </p:sp>
      <p:sp>
        <p:nvSpPr>
          <p:cNvPr id="7" name="Slide Number Placeholder 5">
            <a:extLst>
              <a:ext uri="{FF2B5EF4-FFF2-40B4-BE49-F238E27FC236}">
                <a16:creationId xmlns:a16="http://schemas.microsoft.com/office/drawing/2014/main" id="{B5A9C99F-8572-74D4-B01C-64053D274EDF}"/>
              </a:ext>
            </a:extLst>
          </p:cNvPr>
          <p:cNvSpPr>
            <a:spLocks noGrp="1"/>
          </p:cNvSpPr>
          <p:nvPr>
            <p:ph type="sldNum" sz="quarter" idx="12"/>
          </p:nvPr>
        </p:nvSpPr>
        <p:spPr>
          <a:xfrm>
            <a:off x="92077" y="6415306"/>
            <a:ext cx="410724" cy="365125"/>
          </a:xfrm>
          <a:prstGeom prst="rect">
            <a:avLst/>
          </a:prstGeom>
        </p:spPr>
        <p:txBody>
          <a:bodyPr anchor="ctr"/>
          <a:lstStyle>
            <a:lvl1pPr>
              <a:defRPr sz="900">
                <a:solidFill>
                  <a:schemeClr val="tx1">
                    <a:lumMod val="50000"/>
                    <a:lumOff val="50000"/>
                  </a:schemeClr>
                </a:solidFill>
              </a:defRPr>
            </a:lvl1pPr>
          </a:lstStyle>
          <a:p>
            <a:fld id="{322F73F7-2A93-410D-9E08-45B4658BC294}" type="slidenum">
              <a:rPr lang="en-US" smtClean="0"/>
              <a:pPr/>
              <a:t>‹#›</a:t>
            </a:fld>
            <a:endParaRPr lang="en-US" dirty="0"/>
          </a:p>
        </p:txBody>
      </p:sp>
    </p:spTree>
    <p:extLst>
      <p:ext uri="{BB962C8B-B14F-4D97-AF65-F5344CB8AC3E}">
        <p14:creationId xmlns:p14="http://schemas.microsoft.com/office/powerpoint/2010/main" val="30147089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3335-CCAE-1606-6196-2CE6A88A662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8AD85D-9EC7-8211-BEF1-F9B971625F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4">
            <a:extLst>
              <a:ext uri="{FF2B5EF4-FFF2-40B4-BE49-F238E27FC236}">
                <a16:creationId xmlns:a16="http://schemas.microsoft.com/office/drawing/2014/main" id="{7B0AFE0F-4DE6-9002-9EAA-8728DD82CA8D}"/>
              </a:ext>
            </a:extLst>
          </p:cNvPr>
          <p:cNvSpPr>
            <a:spLocks noGrp="1"/>
          </p:cNvSpPr>
          <p:nvPr>
            <p:ph type="ftr" sz="quarter" idx="11"/>
          </p:nvPr>
        </p:nvSpPr>
        <p:spPr>
          <a:xfrm>
            <a:off x="5380072" y="6382930"/>
            <a:ext cx="1465521" cy="365125"/>
          </a:xfrm>
          <a:prstGeom prst="rect">
            <a:avLst/>
          </a:prstGeom>
        </p:spPr>
        <p:txBody>
          <a:bodyPr anchor="ctr"/>
          <a:lstStyle>
            <a:lvl1pPr algn="ctr">
              <a:defRPr sz="1000" b="0">
                <a:solidFill>
                  <a:srgbClr val="707070"/>
                </a:solidFill>
              </a:defRPr>
            </a:lvl1pPr>
          </a:lstStyle>
          <a:p>
            <a:r>
              <a:rPr lang="en-US" dirty="0" err="1"/>
              <a:t>www.locobuzz.com</a:t>
            </a:r>
            <a:endParaRPr lang="en-US" dirty="0"/>
          </a:p>
        </p:txBody>
      </p:sp>
      <p:sp>
        <p:nvSpPr>
          <p:cNvPr id="7" name="Slide Number Placeholder 5">
            <a:extLst>
              <a:ext uri="{FF2B5EF4-FFF2-40B4-BE49-F238E27FC236}">
                <a16:creationId xmlns:a16="http://schemas.microsoft.com/office/drawing/2014/main" id="{AEF3BF9F-A227-9E47-A1B6-B31BE4E6B3FD}"/>
              </a:ext>
            </a:extLst>
          </p:cNvPr>
          <p:cNvSpPr>
            <a:spLocks noGrp="1"/>
          </p:cNvSpPr>
          <p:nvPr>
            <p:ph type="sldNum" sz="quarter" idx="12"/>
          </p:nvPr>
        </p:nvSpPr>
        <p:spPr>
          <a:xfrm>
            <a:off x="104955" y="6395989"/>
            <a:ext cx="410724" cy="365125"/>
          </a:xfrm>
          <a:prstGeom prst="rect">
            <a:avLst/>
          </a:prstGeom>
        </p:spPr>
        <p:txBody>
          <a:bodyPr anchor="ctr"/>
          <a:lstStyle>
            <a:lvl1pPr>
              <a:defRPr sz="1200">
                <a:solidFill>
                  <a:schemeClr val="tx1">
                    <a:lumMod val="50000"/>
                    <a:lumOff val="50000"/>
                  </a:schemeClr>
                </a:solidFill>
              </a:defRPr>
            </a:lvl1pPr>
          </a:lstStyle>
          <a:p>
            <a:fld id="{322F73F7-2A93-410D-9E08-45B4658BC294}" type="slidenum">
              <a:rPr lang="en-US" smtClean="0"/>
              <a:pPr/>
              <a:t>‹#›</a:t>
            </a:fld>
            <a:endParaRPr lang="en-US" dirty="0"/>
          </a:p>
        </p:txBody>
      </p:sp>
    </p:spTree>
    <p:extLst>
      <p:ext uri="{BB962C8B-B14F-4D97-AF65-F5344CB8AC3E}">
        <p14:creationId xmlns:p14="http://schemas.microsoft.com/office/powerpoint/2010/main" val="269288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5EC0EA0-FFEE-0A0D-378E-C1F789B0708D}"/>
              </a:ext>
            </a:extLst>
          </p:cNvPr>
          <p:cNvSpPr>
            <a:spLocks noGrp="1"/>
          </p:cNvSpPr>
          <p:nvPr>
            <p:ph type="ftr" sz="quarter" idx="11"/>
          </p:nvPr>
        </p:nvSpPr>
        <p:spPr>
          <a:xfrm>
            <a:off x="4038600" y="6356350"/>
            <a:ext cx="4114800" cy="365125"/>
          </a:xfrm>
          <a:prstGeom prst="rect">
            <a:avLst/>
          </a:prstGeom>
        </p:spPr>
        <p:txBody>
          <a:bodyPr anchor="ctr"/>
          <a:lstStyle>
            <a:lvl1pPr algn="ctr">
              <a:defRPr sz="1100" b="1">
                <a:solidFill>
                  <a:schemeClr val="bg1">
                    <a:lumMod val="65000"/>
                  </a:schemeClr>
                </a:solidFill>
              </a:defRPr>
            </a:lvl1pPr>
          </a:lstStyle>
          <a:p>
            <a:r>
              <a:rPr lang="en-US" dirty="0" err="1"/>
              <a:t>www.locobuzz.com</a:t>
            </a:r>
            <a:endParaRPr lang="en-US" dirty="0"/>
          </a:p>
        </p:txBody>
      </p:sp>
      <p:sp>
        <p:nvSpPr>
          <p:cNvPr id="6" name="Slide Number Placeholder 5">
            <a:extLst>
              <a:ext uri="{FF2B5EF4-FFF2-40B4-BE49-F238E27FC236}">
                <a16:creationId xmlns:a16="http://schemas.microsoft.com/office/drawing/2014/main" id="{499749AD-8CFE-6EF5-1739-7FC83858B198}"/>
              </a:ext>
            </a:extLst>
          </p:cNvPr>
          <p:cNvSpPr>
            <a:spLocks noGrp="1"/>
          </p:cNvSpPr>
          <p:nvPr>
            <p:ph type="sldNum" sz="quarter" idx="12"/>
          </p:nvPr>
        </p:nvSpPr>
        <p:spPr>
          <a:xfrm>
            <a:off x="104955" y="6369409"/>
            <a:ext cx="2743200" cy="365125"/>
          </a:xfrm>
          <a:prstGeom prst="rect">
            <a:avLst/>
          </a:prstGeom>
        </p:spPr>
        <p:txBody>
          <a:bodyPr anchor="ctr"/>
          <a:lstStyle>
            <a:lvl1pPr>
              <a:defRPr sz="1400"/>
            </a:lvl1pPr>
          </a:lstStyle>
          <a:p>
            <a:fld id="{322F73F7-2A93-410D-9E08-45B4658BC294}" type="slidenum">
              <a:rPr lang="en-US" smtClean="0"/>
              <a:pPr/>
              <a:t>‹#›</a:t>
            </a:fld>
            <a:endParaRPr lang="en-US" dirty="0"/>
          </a:p>
        </p:txBody>
      </p:sp>
      <p:sp>
        <p:nvSpPr>
          <p:cNvPr id="7" name="Rectangle 6">
            <a:extLst>
              <a:ext uri="{FF2B5EF4-FFF2-40B4-BE49-F238E27FC236}">
                <a16:creationId xmlns:a16="http://schemas.microsoft.com/office/drawing/2014/main" id="{FFE81663-F190-5ADF-462F-EF564B800D54}"/>
              </a:ext>
            </a:extLst>
          </p:cNvPr>
          <p:cNvSpPr/>
          <p:nvPr userDrawn="1"/>
        </p:nvSpPr>
        <p:spPr>
          <a:xfrm>
            <a:off x="11383617" y="5987305"/>
            <a:ext cx="765271" cy="861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2E54DE2-9F31-C8B0-25EB-CA51F1DF029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7520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4C37-8586-3091-1473-3AD087C098D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6B80DD-281E-1206-382B-922233C92EC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81D4F678-4A41-672B-BD06-12BB558B5935}"/>
              </a:ext>
            </a:extLst>
          </p:cNvPr>
          <p:cNvSpPr txBox="1"/>
          <p:nvPr userDrawn="1"/>
        </p:nvSpPr>
        <p:spPr>
          <a:xfrm>
            <a:off x="3359" y="46246"/>
            <a:ext cx="1024639" cy="215444"/>
          </a:xfrm>
          <a:prstGeom prst="rect">
            <a:avLst/>
          </a:prstGeom>
          <a:noFill/>
        </p:spPr>
        <p:txBody>
          <a:bodyPr wrap="none" rtlCol="0">
            <a:spAutoFit/>
          </a:bodyPr>
          <a:lstStyle/>
          <a:p>
            <a:r>
              <a:rPr lang="en-US" sz="800" b="1" u="sng" dirty="0">
                <a:solidFill>
                  <a:schemeClr val="tx1">
                    <a:lumMod val="65000"/>
                    <a:lumOff val="35000"/>
                  </a:schemeClr>
                </a:solidFill>
              </a:rPr>
              <a:t>Unified CX Platform</a:t>
            </a:r>
          </a:p>
        </p:txBody>
      </p:sp>
      <p:sp>
        <p:nvSpPr>
          <p:cNvPr id="4" name="Footer Placeholder 4">
            <a:extLst>
              <a:ext uri="{FF2B5EF4-FFF2-40B4-BE49-F238E27FC236}">
                <a16:creationId xmlns:a16="http://schemas.microsoft.com/office/drawing/2014/main" id="{F1B0A193-D0CF-BE9B-64C5-6C6F49D2E03B}"/>
              </a:ext>
            </a:extLst>
          </p:cNvPr>
          <p:cNvSpPr>
            <a:spLocks noGrp="1"/>
          </p:cNvSpPr>
          <p:nvPr>
            <p:ph type="ftr" sz="quarter" idx="11"/>
          </p:nvPr>
        </p:nvSpPr>
        <p:spPr>
          <a:xfrm>
            <a:off x="5380072" y="6382930"/>
            <a:ext cx="1465521" cy="365125"/>
          </a:xfrm>
          <a:prstGeom prst="rect">
            <a:avLst/>
          </a:prstGeom>
        </p:spPr>
        <p:txBody>
          <a:bodyPr anchor="ctr"/>
          <a:lstStyle>
            <a:lvl1pPr algn="ctr">
              <a:defRPr sz="1000" b="0">
                <a:solidFill>
                  <a:srgbClr val="707070"/>
                </a:solidFill>
              </a:defRPr>
            </a:lvl1pPr>
          </a:lstStyle>
          <a:p>
            <a:r>
              <a:rPr lang="en-US" dirty="0" err="1"/>
              <a:t>www.locobuzz.com</a:t>
            </a:r>
            <a:endParaRPr lang="en-US" dirty="0"/>
          </a:p>
        </p:txBody>
      </p:sp>
      <p:sp>
        <p:nvSpPr>
          <p:cNvPr id="5" name="Slide Number Placeholder 5">
            <a:extLst>
              <a:ext uri="{FF2B5EF4-FFF2-40B4-BE49-F238E27FC236}">
                <a16:creationId xmlns:a16="http://schemas.microsoft.com/office/drawing/2014/main" id="{24A327C2-6E2B-710C-6F33-1197DA2F0788}"/>
              </a:ext>
            </a:extLst>
          </p:cNvPr>
          <p:cNvSpPr>
            <a:spLocks noGrp="1"/>
          </p:cNvSpPr>
          <p:nvPr>
            <p:ph type="sldNum" sz="quarter" idx="12"/>
          </p:nvPr>
        </p:nvSpPr>
        <p:spPr>
          <a:xfrm>
            <a:off x="104955" y="6395989"/>
            <a:ext cx="410724" cy="365125"/>
          </a:xfrm>
          <a:prstGeom prst="rect">
            <a:avLst/>
          </a:prstGeom>
        </p:spPr>
        <p:txBody>
          <a:bodyPr anchor="ctr"/>
          <a:lstStyle>
            <a:lvl1pPr>
              <a:defRPr sz="1200">
                <a:solidFill>
                  <a:schemeClr val="tx1">
                    <a:lumMod val="50000"/>
                    <a:lumOff val="50000"/>
                  </a:schemeClr>
                </a:solidFill>
              </a:defRPr>
            </a:lvl1pPr>
          </a:lstStyle>
          <a:p>
            <a:fld id="{322F73F7-2A93-410D-9E08-45B4658BC294}" type="slidenum">
              <a:rPr lang="en-US" smtClean="0"/>
              <a:pPr/>
              <a:t>‹#›</a:t>
            </a:fld>
            <a:endParaRPr lang="en-US" dirty="0"/>
          </a:p>
        </p:txBody>
      </p:sp>
    </p:spTree>
    <p:extLst>
      <p:ext uri="{BB962C8B-B14F-4D97-AF65-F5344CB8AC3E}">
        <p14:creationId xmlns:p14="http://schemas.microsoft.com/office/powerpoint/2010/main" val="237849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4" descr="Photo businessman touches on virtual tab bar to evaluates products and services">
            <a:extLst>
              <a:ext uri="{FF2B5EF4-FFF2-40B4-BE49-F238E27FC236}">
                <a16:creationId xmlns:a16="http://schemas.microsoft.com/office/drawing/2014/main" id="{5A8AA975-4237-965A-193A-DA408A1719E5}"/>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57267" r="12141"/>
          <a:stretch/>
        </p:blipFill>
        <p:spPr bwMode="auto">
          <a:xfrm>
            <a:off x="5977" y="-1773"/>
            <a:ext cx="3149545"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1D4F678-4A41-672B-BD06-12BB558B5935}"/>
              </a:ext>
            </a:extLst>
          </p:cNvPr>
          <p:cNvSpPr txBox="1"/>
          <p:nvPr userDrawn="1"/>
        </p:nvSpPr>
        <p:spPr>
          <a:xfrm>
            <a:off x="3359" y="46246"/>
            <a:ext cx="1024639" cy="215444"/>
          </a:xfrm>
          <a:prstGeom prst="rect">
            <a:avLst/>
          </a:prstGeom>
          <a:noFill/>
        </p:spPr>
        <p:txBody>
          <a:bodyPr wrap="none" rtlCol="0">
            <a:spAutoFit/>
          </a:bodyPr>
          <a:lstStyle/>
          <a:p>
            <a:r>
              <a:rPr lang="en-US" sz="800" b="1" u="sng" dirty="0">
                <a:solidFill>
                  <a:schemeClr val="tx1">
                    <a:lumMod val="65000"/>
                    <a:lumOff val="35000"/>
                  </a:schemeClr>
                </a:solidFill>
              </a:rPr>
              <a:t>Unified CX Platform</a:t>
            </a:r>
          </a:p>
        </p:txBody>
      </p:sp>
      <p:sp>
        <p:nvSpPr>
          <p:cNvPr id="4" name="Footer Placeholder 4">
            <a:extLst>
              <a:ext uri="{FF2B5EF4-FFF2-40B4-BE49-F238E27FC236}">
                <a16:creationId xmlns:a16="http://schemas.microsoft.com/office/drawing/2014/main" id="{F1B0A193-D0CF-BE9B-64C5-6C6F49D2E03B}"/>
              </a:ext>
            </a:extLst>
          </p:cNvPr>
          <p:cNvSpPr>
            <a:spLocks noGrp="1"/>
          </p:cNvSpPr>
          <p:nvPr>
            <p:ph type="ftr" sz="quarter" idx="11"/>
          </p:nvPr>
        </p:nvSpPr>
        <p:spPr>
          <a:xfrm>
            <a:off x="5380072" y="6382930"/>
            <a:ext cx="1465521" cy="365125"/>
          </a:xfrm>
          <a:prstGeom prst="rect">
            <a:avLst/>
          </a:prstGeom>
        </p:spPr>
        <p:txBody>
          <a:bodyPr anchor="ctr"/>
          <a:lstStyle>
            <a:lvl1pPr algn="ctr">
              <a:defRPr sz="1000" b="0">
                <a:solidFill>
                  <a:srgbClr val="707070"/>
                </a:solidFill>
              </a:defRPr>
            </a:lvl1pPr>
          </a:lstStyle>
          <a:p>
            <a:r>
              <a:rPr lang="en-US" dirty="0" err="1"/>
              <a:t>www.locobuzz.com</a:t>
            </a:r>
            <a:endParaRPr lang="en-US" dirty="0"/>
          </a:p>
        </p:txBody>
      </p:sp>
      <p:sp>
        <p:nvSpPr>
          <p:cNvPr id="5" name="Slide Number Placeholder 5">
            <a:extLst>
              <a:ext uri="{FF2B5EF4-FFF2-40B4-BE49-F238E27FC236}">
                <a16:creationId xmlns:a16="http://schemas.microsoft.com/office/drawing/2014/main" id="{24A327C2-6E2B-710C-6F33-1197DA2F0788}"/>
              </a:ext>
            </a:extLst>
          </p:cNvPr>
          <p:cNvSpPr>
            <a:spLocks noGrp="1"/>
          </p:cNvSpPr>
          <p:nvPr>
            <p:ph type="sldNum" sz="quarter" idx="12"/>
          </p:nvPr>
        </p:nvSpPr>
        <p:spPr>
          <a:xfrm>
            <a:off x="104955" y="6395989"/>
            <a:ext cx="410724" cy="365125"/>
          </a:xfrm>
          <a:prstGeom prst="rect">
            <a:avLst/>
          </a:prstGeom>
        </p:spPr>
        <p:txBody>
          <a:bodyPr anchor="ctr"/>
          <a:lstStyle>
            <a:lvl1pPr>
              <a:defRPr sz="1200">
                <a:solidFill>
                  <a:schemeClr val="tx1">
                    <a:lumMod val="50000"/>
                    <a:lumOff val="50000"/>
                  </a:schemeClr>
                </a:solidFill>
              </a:defRPr>
            </a:lvl1pPr>
          </a:lstStyle>
          <a:p>
            <a:fld id="{322F73F7-2A93-410D-9E08-45B4658BC294}" type="slidenum">
              <a:rPr lang="en-US" smtClean="0"/>
              <a:pPr/>
              <a:t>‹#›</a:t>
            </a:fld>
            <a:endParaRPr lang="en-US" dirty="0"/>
          </a:p>
        </p:txBody>
      </p:sp>
    </p:spTree>
    <p:extLst>
      <p:ext uri="{BB962C8B-B14F-4D97-AF65-F5344CB8AC3E}">
        <p14:creationId xmlns:p14="http://schemas.microsoft.com/office/powerpoint/2010/main" val="4005439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D5C1E-0E86-F4F9-70A5-0ABB88A712F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1FC02-4AAB-6C54-623C-13C201E4101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F1D74C5D-5E16-C821-6033-F207042D620E}"/>
              </a:ext>
            </a:extLst>
          </p:cNvPr>
          <p:cNvSpPr>
            <a:spLocks noGrp="1"/>
          </p:cNvSpPr>
          <p:nvPr>
            <p:ph type="ftr" sz="quarter" idx="11"/>
          </p:nvPr>
        </p:nvSpPr>
        <p:spPr>
          <a:xfrm>
            <a:off x="5380072" y="6382930"/>
            <a:ext cx="1465521" cy="365125"/>
          </a:xfrm>
          <a:prstGeom prst="rect">
            <a:avLst/>
          </a:prstGeom>
        </p:spPr>
        <p:txBody>
          <a:bodyPr anchor="ctr"/>
          <a:lstStyle>
            <a:lvl1pPr algn="ctr">
              <a:defRPr sz="1000" b="0">
                <a:solidFill>
                  <a:srgbClr val="707070"/>
                </a:solidFill>
              </a:defRPr>
            </a:lvl1pPr>
          </a:lstStyle>
          <a:p>
            <a:r>
              <a:rPr lang="en-US" dirty="0" err="1"/>
              <a:t>www.locobuzz.com</a:t>
            </a:r>
            <a:endParaRPr lang="en-US" dirty="0"/>
          </a:p>
        </p:txBody>
      </p:sp>
      <p:sp>
        <p:nvSpPr>
          <p:cNvPr id="10" name="Slide Number Placeholder 5">
            <a:extLst>
              <a:ext uri="{FF2B5EF4-FFF2-40B4-BE49-F238E27FC236}">
                <a16:creationId xmlns:a16="http://schemas.microsoft.com/office/drawing/2014/main" id="{CBBE1E46-17C7-0A67-E397-F4E3FFEC5183}"/>
              </a:ext>
            </a:extLst>
          </p:cNvPr>
          <p:cNvSpPr>
            <a:spLocks noGrp="1"/>
          </p:cNvSpPr>
          <p:nvPr>
            <p:ph type="sldNum" sz="quarter" idx="12"/>
          </p:nvPr>
        </p:nvSpPr>
        <p:spPr>
          <a:xfrm>
            <a:off x="104955" y="6395989"/>
            <a:ext cx="410724" cy="365125"/>
          </a:xfrm>
          <a:prstGeom prst="rect">
            <a:avLst/>
          </a:prstGeom>
        </p:spPr>
        <p:txBody>
          <a:bodyPr anchor="ctr"/>
          <a:lstStyle>
            <a:lvl1pPr>
              <a:defRPr sz="1200">
                <a:solidFill>
                  <a:schemeClr val="tx1">
                    <a:lumMod val="50000"/>
                    <a:lumOff val="50000"/>
                  </a:schemeClr>
                </a:solidFill>
              </a:defRPr>
            </a:lvl1pPr>
          </a:lstStyle>
          <a:p>
            <a:fld id="{322F73F7-2A93-410D-9E08-45B4658BC294}" type="slidenum">
              <a:rPr lang="en-US" smtClean="0"/>
              <a:pPr/>
              <a:t>‹#›</a:t>
            </a:fld>
            <a:endParaRPr lang="en-US" dirty="0"/>
          </a:p>
        </p:txBody>
      </p:sp>
    </p:spTree>
    <p:extLst>
      <p:ext uri="{BB962C8B-B14F-4D97-AF65-F5344CB8AC3E}">
        <p14:creationId xmlns:p14="http://schemas.microsoft.com/office/powerpoint/2010/main" val="3768006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62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E94AE-9824-DD78-28A6-58250A0CDC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EEA7521-9175-D026-BA07-A91053E5097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B138EA-7265-4252-C0B6-19E59560DC8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D0B4BE0-1D35-F139-5D13-27EBB6636185}"/>
              </a:ext>
            </a:extLst>
          </p:cNvPr>
          <p:cNvSpPr>
            <a:spLocks noGrp="1"/>
          </p:cNvSpPr>
          <p:nvPr>
            <p:ph type="ftr" sz="quarter" idx="11"/>
          </p:nvPr>
        </p:nvSpPr>
        <p:spPr>
          <a:xfrm>
            <a:off x="5380072" y="6382930"/>
            <a:ext cx="1465521" cy="365125"/>
          </a:xfrm>
          <a:prstGeom prst="rect">
            <a:avLst/>
          </a:prstGeom>
        </p:spPr>
        <p:txBody>
          <a:bodyPr anchor="ctr"/>
          <a:lstStyle>
            <a:lvl1pPr algn="ctr">
              <a:defRPr sz="1100" b="1">
                <a:solidFill>
                  <a:schemeClr val="bg1">
                    <a:lumMod val="65000"/>
                  </a:schemeClr>
                </a:solidFill>
              </a:defRPr>
            </a:lvl1pPr>
          </a:lstStyle>
          <a:p>
            <a:r>
              <a:rPr lang="en-US" dirty="0" err="1"/>
              <a:t>www.locobuzz.com</a:t>
            </a:r>
            <a:endParaRPr lang="en-US" dirty="0"/>
          </a:p>
        </p:txBody>
      </p:sp>
      <p:sp>
        <p:nvSpPr>
          <p:cNvPr id="9" name="Slide Number Placeholder 5">
            <a:extLst>
              <a:ext uri="{FF2B5EF4-FFF2-40B4-BE49-F238E27FC236}">
                <a16:creationId xmlns:a16="http://schemas.microsoft.com/office/drawing/2014/main" id="{B294235D-DA09-709C-839C-078BF4E46258}"/>
              </a:ext>
            </a:extLst>
          </p:cNvPr>
          <p:cNvSpPr>
            <a:spLocks noGrp="1"/>
          </p:cNvSpPr>
          <p:nvPr>
            <p:ph type="sldNum" sz="quarter" idx="12"/>
          </p:nvPr>
        </p:nvSpPr>
        <p:spPr>
          <a:xfrm>
            <a:off x="104955" y="6395989"/>
            <a:ext cx="410724" cy="365125"/>
          </a:xfrm>
          <a:prstGeom prst="rect">
            <a:avLst/>
          </a:prstGeom>
        </p:spPr>
        <p:txBody>
          <a:bodyPr anchor="ctr"/>
          <a:lstStyle>
            <a:lvl1pPr>
              <a:defRPr sz="1200">
                <a:solidFill>
                  <a:schemeClr val="tx1">
                    <a:lumMod val="50000"/>
                    <a:lumOff val="50000"/>
                  </a:schemeClr>
                </a:solidFill>
              </a:defRPr>
            </a:lvl1pPr>
          </a:lstStyle>
          <a:p>
            <a:fld id="{322F73F7-2A93-410D-9E08-45B4658BC294}" type="slidenum">
              <a:rPr lang="en-US" smtClean="0"/>
              <a:pPr/>
              <a:t>‹#›</a:t>
            </a:fld>
            <a:endParaRPr lang="en-US" dirty="0"/>
          </a:p>
        </p:txBody>
      </p:sp>
      <p:sp>
        <p:nvSpPr>
          <p:cNvPr id="10" name="TextBox 9">
            <a:extLst>
              <a:ext uri="{FF2B5EF4-FFF2-40B4-BE49-F238E27FC236}">
                <a16:creationId xmlns:a16="http://schemas.microsoft.com/office/drawing/2014/main" id="{090057F5-21A2-F288-3A9D-303DCBC6014E}"/>
              </a:ext>
            </a:extLst>
          </p:cNvPr>
          <p:cNvSpPr txBox="1"/>
          <p:nvPr userDrawn="1"/>
        </p:nvSpPr>
        <p:spPr>
          <a:xfrm>
            <a:off x="3359" y="46246"/>
            <a:ext cx="1024639" cy="215444"/>
          </a:xfrm>
          <a:prstGeom prst="rect">
            <a:avLst/>
          </a:prstGeom>
          <a:noFill/>
        </p:spPr>
        <p:txBody>
          <a:bodyPr wrap="none" rtlCol="0">
            <a:spAutoFit/>
          </a:bodyPr>
          <a:lstStyle/>
          <a:p>
            <a:r>
              <a:rPr lang="en-US" sz="800" b="1" u="sng" dirty="0">
                <a:solidFill>
                  <a:schemeClr val="tx1">
                    <a:lumMod val="65000"/>
                    <a:lumOff val="35000"/>
                  </a:schemeClr>
                </a:solidFill>
              </a:rPr>
              <a:t>Unified CX Platform</a:t>
            </a:r>
          </a:p>
        </p:txBody>
      </p:sp>
    </p:spTree>
    <p:extLst>
      <p:ext uri="{BB962C8B-B14F-4D97-AF65-F5344CB8AC3E}">
        <p14:creationId xmlns:p14="http://schemas.microsoft.com/office/powerpoint/2010/main" val="116062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33E2E-2FE7-3370-25AD-04738E9A8B3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2032D58-318D-A973-F5B5-EB2C925D326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6E9D0-1613-DCB8-C301-C608BD073C5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9DAC6E-A496-2864-DF54-732593C8B92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ED0A6E-696B-0397-C5F9-37EBE336FD0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6E1B67D1-BCC4-D5AE-F2DE-F9F6ADC80E9D}"/>
              </a:ext>
            </a:extLst>
          </p:cNvPr>
          <p:cNvSpPr>
            <a:spLocks noGrp="1"/>
          </p:cNvSpPr>
          <p:nvPr>
            <p:ph type="ftr" sz="quarter" idx="11"/>
          </p:nvPr>
        </p:nvSpPr>
        <p:spPr>
          <a:xfrm>
            <a:off x="5380072" y="6382930"/>
            <a:ext cx="1465521" cy="365125"/>
          </a:xfrm>
          <a:prstGeom prst="rect">
            <a:avLst/>
          </a:prstGeom>
        </p:spPr>
        <p:txBody>
          <a:bodyPr anchor="ctr"/>
          <a:lstStyle>
            <a:lvl1pPr algn="ctr">
              <a:defRPr sz="1100" b="1">
                <a:solidFill>
                  <a:schemeClr val="bg1">
                    <a:lumMod val="65000"/>
                  </a:schemeClr>
                </a:solidFill>
              </a:defRPr>
            </a:lvl1pPr>
          </a:lstStyle>
          <a:p>
            <a:r>
              <a:rPr lang="en-US" dirty="0" err="1"/>
              <a:t>www.locobuzz.com</a:t>
            </a:r>
            <a:endParaRPr lang="en-US" dirty="0"/>
          </a:p>
        </p:txBody>
      </p:sp>
      <p:sp>
        <p:nvSpPr>
          <p:cNvPr id="11" name="Slide Number Placeholder 5">
            <a:extLst>
              <a:ext uri="{FF2B5EF4-FFF2-40B4-BE49-F238E27FC236}">
                <a16:creationId xmlns:a16="http://schemas.microsoft.com/office/drawing/2014/main" id="{86EDDA24-25DF-9863-1120-D26D81177ED7}"/>
              </a:ext>
            </a:extLst>
          </p:cNvPr>
          <p:cNvSpPr>
            <a:spLocks noGrp="1"/>
          </p:cNvSpPr>
          <p:nvPr>
            <p:ph type="sldNum" sz="quarter" idx="12"/>
          </p:nvPr>
        </p:nvSpPr>
        <p:spPr>
          <a:xfrm>
            <a:off x="104955" y="6395989"/>
            <a:ext cx="410724" cy="365125"/>
          </a:xfrm>
          <a:prstGeom prst="rect">
            <a:avLst/>
          </a:prstGeom>
        </p:spPr>
        <p:txBody>
          <a:bodyPr anchor="ctr"/>
          <a:lstStyle>
            <a:lvl1pPr>
              <a:defRPr sz="1200">
                <a:solidFill>
                  <a:schemeClr val="tx1">
                    <a:lumMod val="50000"/>
                    <a:lumOff val="50000"/>
                  </a:schemeClr>
                </a:solidFill>
              </a:defRPr>
            </a:lvl1pPr>
          </a:lstStyle>
          <a:p>
            <a:fld id="{322F73F7-2A93-410D-9E08-45B4658BC294}" type="slidenum">
              <a:rPr lang="en-US" smtClean="0"/>
              <a:pPr/>
              <a:t>‹#›</a:t>
            </a:fld>
            <a:endParaRPr lang="en-US" dirty="0"/>
          </a:p>
        </p:txBody>
      </p:sp>
      <p:sp>
        <p:nvSpPr>
          <p:cNvPr id="12" name="TextBox 11">
            <a:extLst>
              <a:ext uri="{FF2B5EF4-FFF2-40B4-BE49-F238E27FC236}">
                <a16:creationId xmlns:a16="http://schemas.microsoft.com/office/drawing/2014/main" id="{4B94FFCD-3924-04D4-A967-53889683F0F3}"/>
              </a:ext>
            </a:extLst>
          </p:cNvPr>
          <p:cNvSpPr txBox="1"/>
          <p:nvPr userDrawn="1"/>
        </p:nvSpPr>
        <p:spPr>
          <a:xfrm>
            <a:off x="3359" y="46246"/>
            <a:ext cx="1024639" cy="215444"/>
          </a:xfrm>
          <a:prstGeom prst="rect">
            <a:avLst/>
          </a:prstGeom>
          <a:noFill/>
        </p:spPr>
        <p:txBody>
          <a:bodyPr wrap="none" rtlCol="0">
            <a:spAutoFit/>
          </a:bodyPr>
          <a:lstStyle/>
          <a:p>
            <a:r>
              <a:rPr lang="en-US" sz="800" b="1" u="sng" dirty="0">
                <a:solidFill>
                  <a:schemeClr val="tx1">
                    <a:lumMod val="65000"/>
                    <a:lumOff val="35000"/>
                  </a:schemeClr>
                </a:solidFill>
              </a:rPr>
              <a:t>Unified CX Platform</a:t>
            </a:r>
          </a:p>
        </p:txBody>
      </p:sp>
    </p:spTree>
    <p:extLst>
      <p:ext uri="{BB962C8B-B14F-4D97-AF65-F5344CB8AC3E}">
        <p14:creationId xmlns:p14="http://schemas.microsoft.com/office/powerpoint/2010/main" val="331951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588422-D988-B82D-D250-B361471B5F6F}"/>
              </a:ext>
            </a:extLst>
          </p:cNvPr>
          <p:cNvPicPr>
            <a:picLocks noChangeAspect="1"/>
          </p:cNvPicPr>
          <p:nvPr userDrawn="1"/>
        </p:nvPicPr>
        <p:blipFill>
          <a:blip r:embed="rId14">
            <a:alphaModFix amt="62000"/>
          </a:blip>
          <a:stretch>
            <a:fillRect/>
          </a:stretch>
        </p:blipFill>
        <p:spPr>
          <a:xfrm>
            <a:off x="-1" y="0"/>
            <a:ext cx="12192001" cy="6858000"/>
          </a:xfrm>
          <a:prstGeom prst="rect">
            <a:avLst/>
          </a:prstGeom>
        </p:spPr>
      </p:pic>
      <p:pic>
        <p:nvPicPr>
          <p:cNvPr id="10" name="Picture 9" descr="Icon&#10;&#10;Description automatically generated">
            <a:extLst>
              <a:ext uri="{FF2B5EF4-FFF2-40B4-BE49-F238E27FC236}">
                <a16:creationId xmlns:a16="http://schemas.microsoft.com/office/drawing/2014/main" id="{DD091B28-AAB1-6694-7620-8D5CFA62E596}"/>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1747592" y="6405562"/>
            <a:ext cx="330107" cy="333375"/>
          </a:xfrm>
          <a:prstGeom prst="rect">
            <a:avLst/>
          </a:prstGeom>
        </p:spPr>
      </p:pic>
    </p:spTree>
    <p:extLst>
      <p:ext uri="{BB962C8B-B14F-4D97-AF65-F5344CB8AC3E}">
        <p14:creationId xmlns:p14="http://schemas.microsoft.com/office/powerpoint/2010/main" val="395024008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3" r:id="rId5"/>
    <p:sldLayoutId id="2147483651" r:id="rId6"/>
    <p:sldLayoutId id="2147483660" r:id="rId7"/>
    <p:sldLayoutId id="2147483652" r:id="rId8"/>
    <p:sldLayoutId id="2147483653"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sitting around a table with laptops&#10;&#10;Description automatically generated">
            <a:extLst>
              <a:ext uri="{FF2B5EF4-FFF2-40B4-BE49-F238E27FC236}">
                <a16:creationId xmlns:a16="http://schemas.microsoft.com/office/drawing/2014/main" id="{55A56AC0-B9EC-F55E-9755-5C92840859D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5800" r="23824"/>
          <a:stretch/>
        </p:blipFill>
        <p:spPr>
          <a:xfrm flipH="1">
            <a:off x="0" y="0"/>
            <a:ext cx="5180954" cy="6858000"/>
          </a:xfrm>
          <a:prstGeom prst="rect">
            <a:avLst/>
          </a:prstGeom>
        </p:spPr>
      </p:pic>
      <p:sp>
        <p:nvSpPr>
          <p:cNvPr id="4" name="Footer Placeholder 3">
            <a:extLst>
              <a:ext uri="{FF2B5EF4-FFF2-40B4-BE49-F238E27FC236}">
                <a16:creationId xmlns:a16="http://schemas.microsoft.com/office/drawing/2014/main" id="{68D54589-5EAE-A9C2-F6CB-E60389CD9E37}"/>
              </a:ext>
            </a:extLst>
          </p:cNvPr>
          <p:cNvSpPr>
            <a:spLocks noGrp="1"/>
          </p:cNvSpPr>
          <p:nvPr>
            <p:ph type="ftr" sz="quarter" idx="11"/>
          </p:nvPr>
        </p:nvSpPr>
        <p:spPr/>
        <p:txBody>
          <a:bodyPr/>
          <a:lstStyle/>
          <a:p>
            <a:r>
              <a:rPr lang="en-US"/>
              <a:t>www.locobuzz.com</a:t>
            </a:r>
            <a:endParaRPr lang="en-US" dirty="0"/>
          </a:p>
        </p:txBody>
      </p:sp>
      <p:sp>
        <p:nvSpPr>
          <p:cNvPr id="5" name="Slide Number Placeholder 4">
            <a:extLst>
              <a:ext uri="{FF2B5EF4-FFF2-40B4-BE49-F238E27FC236}">
                <a16:creationId xmlns:a16="http://schemas.microsoft.com/office/drawing/2014/main" id="{EA0511D7-FB9A-E0B3-36B1-557CB9A8A216}"/>
              </a:ext>
            </a:extLst>
          </p:cNvPr>
          <p:cNvSpPr>
            <a:spLocks noGrp="1"/>
          </p:cNvSpPr>
          <p:nvPr>
            <p:ph type="sldNum" sz="quarter" idx="12"/>
          </p:nvPr>
        </p:nvSpPr>
        <p:spPr/>
        <p:txBody>
          <a:bodyPr/>
          <a:lstStyle/>
          <a:p>
            <a:fld id="{322F73F7-2A93-410D-9E08-45B4658BC294}" type="slidenum">
              <a:rPr lang="en-US" smtClean="0"/>
              <a:pPr/>
              <a:t>1</a:t>
            </a:fld>
            <a:endParaRPr lang="en-US" dirty="0"/>
          </a:p>
        </p:txBody>
      </p:sp>
      <p:sp>
        <p:nvSpPr>
          <p:cNvPr id="16" name="Rectangle 15">
            <a:extLst>
              <a:ext uri="{FF2B5EF4-FFF2-40B4-BE49-F238E27FC236}">
                <a16:creationId xmlns:a16="http://schemas.microsoft.com/office/drawing/2014/main" id="{0F44FF09-C9B9-FC74-313F-D9200C0BC081}"/>
              </a:ext>
            </a:extLst>
          </p:cNvPr>
          <p:cNvSpPr/>
          <p:nvPr/>
        </p:nvSpPr>
        <p:spPr>
          <a:xfrm>
            <a:off x="-1" y="2788"/>
            <a:ext cx="5180954" cy="6858000"/>
          </a:xfrm>
          <a:prstGeom prst="rect">
            <a:avLst/>
          </a:prstGeom>
          <a:solidFill>
            <a:schemeClr val="bg2">
              <a:lumMod val="2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35671D29-939B-EE06-864A-A7971D250F38}"/>
              </a:ext>
            </a:extLst>
          </p:cNvPr>
          <p:cNvGrpSpPr/>
          <p:nvPr/>
        </p:nvGrpSpPr>
        <p:grpSpPr>
          <a:xfrm>
            <a:off x="4437192" y="897010"/>
            <a:ext cx="3543464" cy="5256786"/>
            <a:chOff x="757205" y="1282837"/>
            <a:chExt cx="3543464" cy="5256786"/>
          </a:xfrm>
          <a:effectLst>
            <a:outerShdw blurRad="152400" dist="165100" dir="5400000" algn="ctr" rotWithShape="0">
              <a:schemeClr val="accent1">
                <a:alpha val="8000"/>
              </a:schemeClr>
            </a:outerShdw>
          </a:effectLst>
        </p:grpSpPr>
        <p:sp>
          <p:nvSpPr>
            <p:cNvPr id="3" name="Rectangle: Top Corners Rounded 2">
              <a:extLst>
                <a:ext uri="{FF2B5EF4-FFF2-40B4-BE49-F238E27FC236}">
                  <a16:creationId xmlns:a16="http://schemas.microsoft.com/office/drawing/2014/main" id="{1A05263E-70CD-1A97-B669-8A1CB0F6E34E}"/>
                </a:ext>
              </a:extLst>
            </p:cNvPr>
            <p:cNvSpPr/>
            <p:nvPr/>
          </p:nvSpPr>
          <p:spPr>
            <a:xfrm>
              <a:off x="757205" y="1282837"/>
              <a:ext cx="3543464" cy="2829001"/>
            </a:xfrm>
            <a:prstGeom prst="round2SameRect">
              <a:avLst>
                <a:gd name="adj1" fmla="val 606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Top Corners Rounded 13">
              <a:extLst>
                <a:ext uri="{FF2B5EF4-FFF2-40B4-BE49-F238E27FC236}">
                  <a16:creationId xmlns:a16="http://schemas.microsoft.com/office/drawing/2014/main" id="{FC03CE84-F4D2-8968-C21E-BFB2686B015C}"/>
                </a:ext>
              </a:extLst>
            </p:cNvPr>
            <p:cNvSpPr/>
            <p:nvPr/>
          </p:nvSpPr>
          <p:spPr>
            <a:xfrm rot="10800000">
              <a:off x="757205" y="4110369"/>
              <a:ext cx="3543464" cy="2429254"/>
            </a:xfrm>
            <a:prstGeom prst="round2SameRect">
              <a:avLst>
                <a:gd name="adj1" fmla="val 6069"/>
                <a:gd name="adj2" fmla="val 0"/>
              </a:avLst>
            </a:prstGeom>
            <a:solidFill>
              <a:srgbClr val="F3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3A0E7540-EAF6-1646-6987-911294DB60BE}"/>
              </a:ext>
            </a:extLst>
          </p:cNvPr>
          <p:cNvSpPr txBox="1"/>
          <p:nvPr/>
        </p:nvSpPr>
        <p:spPr>
          <a:xfrm>
            <a:off x="4539744" y="1397976"/>
            <a:ext cx="3206357" cy="549381"/>
          </a:xfrm>
          <a:prstGeom prst="rect">
            <a:avLst/>
          </a:prstGeom>
          <a:noFill/>
        </p:spPr>
        <p:txBody>
          <a:bodyPr wrap="square">
            <a:spAutoFit/>
          </a:bodyPr>
          <a:lstStyle/>
          <a:p>
            <a:pPr marL="0" lvl="1">
              <a:lnSpc>
                <a:spcPct val="90000"/>
              </a:lnSpc>
            </a:pPr>
            <a:r>
              <a:rPr lang="en-GB" sz="1100" dirty="0" smtClean="0">
                <a:solidFill>
                  <a:prstClr val="black"/>
                </a:solidFill>
              </a:rPr>
              <a:t>To </a:t>
            </a:r>
            <a:r>
              <a:rPr lang="en-GB" sz="1100" dirty="0">
                <a:solidFill>
                  <a:prstClr val="black"/>
                </a:solidFill>
              </a:rPr>
              <a:t>monitor the conversations around on-board urination incidents and POV of the public</a:t>
            </a:r>
            <a:endParaRPr lang="en-IN" sz="1100" dirty="0">
              <a:solidFill>
                <a:prstClr val="black"/>
              </a:solidFill>
            </a:endParaRPr>
          </a:p>
          <a:p>
            <a:pPr marL="0" lvl="1">
              <a:lnSpc>
                <a:spcPct val="90000"/>
              </a:lnSpc>
            </a:pPr>
            <a:endParaRPr lang="en-GB" sz="1100" dirty="0"/>
          </a:p>
        </p:txBody>
      </p:sp>
      <p:sp>
        <p:nvSpPr>
          <p:cNvPr id="10" name="TextBox 9">
            <a:extLst>
              <a:ext uri="{FF2B5EF4-FFF2-40B4-BE49-F238E27FC236}">
                <a16:creationId xmlns:a16="http://schemas.microsoft.com/office/drawing/2014/main" id="{42071373-F39B-9BDE-86B3-2B93816FB50F}"/>
              </a:ext>
            </a:extLst>
          </p:cNvPr>
          <p:cNvSpPr txBox="1"/>
          <p:nvPr/>
        </p:nvSpPr>
        <p:spPr>
          <a:xfrm>
            <a:off x="4528308" y="1180738"/>
            <a:ext cx="584904" cy="276999"/>
          </a:xfrm>
          <a:prstGeom prst="rect">
            <a:avLst/>
          </a:prstGeom>
          <a:noFill/>
        </p:spPr>
        <p:txBody>
          <a:bodyPr wrap="none" rtlCol="0">
            <a:spAutoFit/>
          </a:bodyPr>
          <a:lstStyle/>
          <a:p>
            <a:r>
              <a:rPr lang="en-US" sz="1200" b="1" dirty="0">
                <a:solidFill>
                  <a:srgbClr val="00B0F0"/>
                </a:solidFill>
              </a:rPr>
              <a:t>GOAL:</a:t>
            </a:r>
          </a:p>
        </p:txBody>
      </p:sp>
      <p:sp>
        <p:nvSpPr>
          <p:cNvPr id="19" name="TextBox 18">
            <a:extLst>
              <a:ext uri="{FF2B5EF4-FFF2-40B4-BE49-F238E27FC236}">
                <a16:creationId xmlns:a16="http://schemas.microsoft.com/office/drawing/2014/main" id="{898A7CFB-1C40-0993-9F99-60B5B819BD76}"/>
              </a:ext>
            </a:extLst>
          </p:cNvPr>
          <p:cNvSpPr txBox="1"/>
          <p:nvPr/>
        </p:nvSpPr>
        <p:spPr>
          <a:xfrm>
            <a:off x="4684985" y="4066859"/>
            <a:ext cx="856453" cy="338554"/>
          </a:xfrm>
          <a:prstGeom prst="rect">
            <a:avLst/>
          </a:prstGeom>
          <a:noFill/>
        </p:spPr>
        <p:txBody>
          <a:bodyPr wrap="none" rtlCol="0">
            <a:spAutoFit/>
          </a:bodyPr>
          <a:lstStyle/>
          <a:p>
            <a:r>
              <a:rPr lang="en-US" sz="1600" b="1" dirty="0">
                <a:solidFill>
                  <a:schemeClr val="tx1">
                    <a:lumMod val="85000"/>
                    <a:lumOff val="15000"/>
                  </a:schemeClr>
                </a:solidFill>
              </a:rPr>
              <a:t>Benefit:</a:t>
            </a:r>
          </a:p>
        </p:txBody>
      </p:sp>
      <p:sp>
        <p:nvSpPr>
          <p:cNvPr id="103" name="Rectangle: Rounded Corners 102">
            <a:extLst>
              <a:ext uri="{FF2B5EF4-FFF2-40B4-BE49-F238E27FC236}">
                <a16:creationId xmlns:a16="http://schemas.microsoft.com/office/drawing/2014/main" id="{BB41BA70-0C38-D3C4-7CAE-18DEFAE85BFB}"/>
              </a:ext>
            </a:extLst>
          </p:cNvPr>
          <p:cNvSpPr/>
          <p:nvPr/>
        </p:nvSpPr>
        <p:spPr>
          <a:xfrm>
            <a:off x="4540700" y="2120361"/>
            <a:ext cx="3282037" cy="1432425"/>
          </a:xfrm>
          <a:prstGeom prst="roundRect">
            <a:avLst>
              <a:gd name="adj" fmla="val 11932"/>
            </a:avLst>
          </a:prstGeom>
          <a:solidFill>
            <a:srgbClr val="E0F1F7">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E92A0E5-25AD-6772-D3EE-4EF1A55C3FDC}"/>
              </a:ext>
            </a:extLst>
          </p:cNvPr>
          <p:cNvSpPr txBox="1"/>
          <p:nvPr/>
        </p:nvSpPr>
        <p:spPr>
          <a:xfrm>
            <a:off x="4680797" y="2493449"/>
            <a:ext cx="3141940" cy="1006429"/>
          </a:xfrm>
          <a:prstGeom prst="rect">
            <a:avLst/>
          </a:prstGeom>
          <a:noFill/>
        </p:spPr>
        <p:txBody>
          <a:bodyPr wrap="square">
            <a:spAutoFit/>
          </a:bodyPr>
          <a:lstStyle/>
          <a:p>
            <a:pPr marL="0" lvl="1">
              <a:lnSpc>
                <a:spcPct val="90000"/>
              </a:lnSpc>
            </a:pPr>
            <a:r>
              <a:rPr lang="en-GB" sz="1100" dirty="0"/>
              <a:t>The team continuously monitored the buzz and identified the POV of the audience further suggested to the brand to take action accordingly also penned down the expectations of the audience from the brand</a:t>
            </a:r>
          </a:p>
          <a:p>
            <a:pPr marL="0" lvl="1">
              <a:lnSpc>
                <a:spcPct val="90000"/>
              </a:lnSpc>
            </a:pPr>
            <a:endParaRPr lang="en-GB" sz="1100" dirty="0"/>
          </a:p>
        </p:txBody>
      </p:sp>
      <p:sp>
        <p:nvSpPr>
          <p:cNvPr id="18" name="TextBox 17">
            <a:extLst>
              <a:ext uri="{FF2B5EF4-FFF2-40B4-BE49-F238E27FC236}">
                <a16:creationId xmlns:a16="http://schemas.microsoft.com/office/drawing/2014/main" id="{2F8D56E7-7B0F-5B6E-9A97-0D360DC0978E}"/>
              </a:ext>
            </a:extLst>
          </p:cNvPr>
          <p:cNvSpPr txBox="1"/>
          <p:nvPr/>
        </p:nvSpPr>
        <p:spPr>
          <a:xfrm>
            <a:off x="4680794" y="2233223"/>
            <a:ext cx="889411" cy="276999"/>
          </a:xfrm>
          <a:prstGeom prst="rect">
            <a:avLst/>
          </a:prstGeom>
          <a:noFill/>
        </p:spPr>
        <p:txBody>
          <a:bodyPr wrap="none" rtlCol="0">
            <a:spAutoFit/>
          </a:bodyPr>
          <a:lstStyle/>
          <a:p>
            <a:r>
              <a:rPr lang="en-US" sz="1200" b="1" dirty="0">
                <a:solidFill>
                  <a:srgbClr val="00B0F0"/>
                </a:solidFill>
              </a:rPr>
              <a:t>SOLUTION:</a:t>
            </a:r>
          </a:p>
        </p:txBody>
      </p:sp>
      <p:sp>
        <p:nvSpPr>
          <p:cNvPr id="59" name="TextBox 58">
            <a:extLst>
              <a:ext uri="{FF2B5EF4-FFF2-40B4-BE49-F238E27FC236}">
                <a16:creationId xmlns:a16="http://schemas.microsoft.com/office/drawing/2014/main" id="{DD3C287F-AC48-F203-4F55-581BE5B543F6}"/>
              </a:ext>
            </a:extLst>
          </p:cNvPr>
          <p:cNvSpPr txBox="1"/>
          <p:nvPr/>
        </p:nvSpPr>
        <p:spPr>
          <a:xfrm>
            <a:off x="656529" y="2444790"/>
            <a:ext cx="3839731" cy="1107996"/>
          </a:xfrm>
          <a:prstGeom prst="rect">
            <a:avLst/>
          </a:prstGeom>
          <a:noFill/>
        </p:spPr>
        <p:txBody>
          <a:bodyPr wrap="square">
            <a:spAutoFit/>
          </a:bodyPr>
          <a:lstStyle/>
          <a:p>
            <a:r>
              <a:rPr lang="en-US" sz="6600" b="1" dirty="0" smtClean="0">
                <a:solidFill>
                  <a:schemeClr val="bg1"/>
                </a:solidFill>
                <a:latin typeface="+mj-lt"/>
              </a:rPr>
              <a:t>Case study</a:t>
            </a:r>
            <a:endParaRPr lang="en-US" sz="6600" b="1" dirty="0">
              <a:solidFill>
                <a:srgbClr val="00B0F0"/>
              </a:solidFill>
              <a:latin typeface="+mj-lt"/>
            </a:endParaRPr>
          </a:p>
        </p:txBody>
      </p:sp>
      <p:sp>
        <p:nvSpPr>
          <p:cNvPr id="8" name="TextBox 7">
            <a:extLst>
              <a:ext uri="{FF2B5EF4-FFF2-40B4-BE49-F238E27FC236}">
                <a16:creationId xmlns:a16="http://schemas.microsoft.com/office/drawing/2014/main" id="{8418AD21-683D-F018-C2E3-8B9CCE3A3009}"/>
              </a:ext>
            </a:extLst>
          </p:cNvPr>
          <p:cNvSpPr txBox="1"/>
          <p:nvPr/>
        </p:nvSpPr>
        <p:spPr>
          <a:xfrm>
            <a:off x="4675166" y="4452546"/>
            <a:ext cx="3070935" cy="701731"/>
          </a:xfrm>
          <a:prstGeom prst="rect">
            <a:avLst/>
          </a:prstGeom>
          <a:noFill/>
        </p:spPr>
        <p:txBody>
          <a:bodyPr wrap="square">
            <a:spAutoFit/>
          </a:bodyPr>
          <a:lstStyle/>
          <a:p>
            <a:pPr marL="0" lvl="1">
              <a:lnSpc>
                <a:spcPct val="90000"/>
              </a:lnSpc>
            </a:pPr>
            <a:r>
              <a:rPr lang="en-GB" sz="1100" dirty="0"/>
              <a:t>This helped the brand in reducing the negative chatter around and uplifted the overall positive sentiments</a:t>
            </a:r>
          </a:p>
          <a:p>
            <a:pPr marL="0" lvl="1">
              <a:lnSpc>
                <a:spcPct val="90000"/>
              </a:lnSpc>
            </a:pPr>
            <a:endParaRPr lang="en-GB" sz="1100" dirty="0"/>
          </a:p>
        </p:txBody>
      </p:sp>
      <p:sp>
        <p:nvSpPr>
          <p:cNvPr id="34" name="TextBox 33">
            <a:extLst>
              <a:ext uri="{FF2B5EF4-FFF2-40B4-BE49-F238E27FC236}">
                <a16:creationId xmlns:a16="http://schemas.microsoft.com/office/drawing/2014/main" id="{BE8E34DF-613F-93B0-5E22-48BD5A694157}"/>
              </a:ext>
            </a:extLst>
          </p:cNvPr>
          <p:cNvSpPr txBox="1"/>
          <p:nvPr/>
        </p:nvSpPr>
        <p:spPr>
          <a:xfrm>
            <a:off x="5369678" y="109113"/>
            <a:ext cx="6096928" cy="923330"/>
          </a:xfrm>
          <a:prstGeom prst="rect">
            <a:avLst/>
          </a:prstGeom>
          <a:noFill/>
        </p:spPr>
        <p:txBody>
          <a:bodyPr wrap="square">
            <a:spAutoFit/>
          </a:bodyPr>
          <a:lstStyle/>
          <a:p>
            <a:r>
              <a:rPr lang="en-GB" b="1" dirty="0"/>
              <a:t>CRISIS MONITORING: WANTED TO REDUCE THE NEGATIVE </a:t>
            </a:r>
            <a:r>
              <a:rPr lang="en-GB" b="1" dirty="0" smtClean="0"/>
              <a:t>SENTIMENTS – Air India</a:t>
            </a:r>
            <a:endParaRPr lang="en-GB" b="1" dirty="0"/>
          </a:p>
          <a:p>
            <a:endParaRPr lang="en-US" dirty="0"/>
          </a:p>
        </p:txBody>
      </p:sp>
      <p:pic>
        <p:nvPicPr>
          <p:cNvPr id="21" name="Picture 20"/>
          <p:cNvPicPr>
            <a:picLocks noChangeAspect="1"/>
          </p:cNvPicPr>
          <p:nvPr/>
        </p:nvPicPr>
        <p:blipFill>
          <a:blip r:embed="rId4"/>
          <a:stretch>
            <a:fillRect/>
          </a:stretch>
        </p:blipFill>
        <p:spPr>
          <a:xfrm>
            <a:off x="8071772" y="1162156"/>
            <a:ext cx="3959119" cy="1576584"/>
          </a:xfrm>
          <a:prstGeom prst="rect">
            <a:avLst/>
          </a:prstGeom>
        </p:spPr>
      </p:pic>
      <p:pic>
        <p:nvPicPr>
          <p:cNvPr id="22" name="Picture 21"/>
          <p:cNvPicPr>
            <a:picLocks noChangeAspect="1"/>
          </p:cNvPicPr>
          <p:nvPr/>
        </p:nvPicPr>
        <p:blipFill>
          <a:blip r:embed="rId5"/>
          <a:stretch>
            <a:fillRect/>
          </a:stretch>
        </p:blipFill>
        <p:spPr>
          <a:xfrm>
            <a:off x="8418142" y="2836573"/>
            <a:ext cx="3286584" cy="1533739"/>
          </a:xfrm>
          <a:prstGeom prst="rect">
            <a:avLst/>
          </a:prstGeom>
        </p:spPr>
      </p:pic>
      <p:pic>
        <p:nvPicPr>
          <p:cNvPr id="23" name="Picture 22"/>
          <p:cNvPicPr>
            <a:picLocks noChangeAspect="1"/>
          </p:cNvPicPr>
          <p:nvPr/>
        </p:nvPicPr>
        <p:blipFill>
          <a:blip r:embed="rId6"/>
          <a:stretch>
            <a:fillRect/>
          </a:stretch>
        </p:blipFill>
        <p:spPr>
          <a:xfrm>
            <a:off x="8612861" y="4468145"/>
            <a:ext cx="2897146" cy="1625228"/>
          </a:xfrm>
          <a:prstGeom prst="rect">
            <a:avLst/>
          </a:prstGeom>
        </p:spPr>
      </p:pic>
    </p:spTree>
    <p:extLst>
      <p:ext uri="{BB962C8B-B14F-4D97-AF65-F5344CB8AC3E}">
        <p14:creationId xmlns:p14="http://schemas.microsoft.com/office/powerpoint/2010/main" val="1966274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sitting around a table with laptops&#10;&#10;Description automatically generated">
            <a:extLst>
              <a:ext uri="{FF2B5EF4-FFF2-40B4-BE49-F238E27FC236}">
                <a16:creationId xmlns:a16="http://schemas.microsoft.com/office/drawing/2014/main" id="{55A56AC0-B9EC-F55E-9755-5C92840859D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5800" r="23824"/>
          <a:stretch/>
        </p:blipFill>
        <p:spPr>
          <a:xfrm flipH="1">
            <a:off x="0" y="0"/>
            <a:ext cx="5180954" cy="6858000"/>
          </a:xfrm>
          <a:prstGeom prst="rect">
            <a:avLst/>
          </a:prstGeom>
        </p:spPr>
      </p:pic>
      <p:sp>
        <p:nvSpPr>
          <p:cNvPr id="4" name="Footer Placeholder 3">
            <a:extLst>
              <a:ext uri="{FF2B5EF4-FFF2-40B4-BE49-F238E27FC236}">
                <a16:creationId xmlns:a16="http://schemas.microsoft.com/office/drawing/2014/main" id="{68D54589-5EAE-A9C2-F6CB-E60389CD9E37}"/>
              </a:ext>
            </a:extLst>
          </p:cNvPr>
          <p:cNvSpPr>
            <a:spLocks noGrp="1"/>
          </p:cNvSpPr>
          <p:nvPr>
            <p:ph type="ftr" sz="quarter" idx="11"/>
          </p:nvPr>
        </p:nvSpPr>
        <p:spPr/>
        <p:txBody>
          <a:bodyPr/>
          <a:lstStyle/>
          <a:p>
            <a:r>
              <a:rPr lang="en-US"/>
              <a:t>www.locobuzz.com</a:t>
            </a:r>
            <a:endParaRPr lang="en-US" dirty="0"/>
          </a:p>
        </p:txBody>
      </p:sp>
      <p:sp>
        <p:nvSpPr>
          <p:cNvPr id="5" name="Slide Number Placeholder 4">
            <a:extLst>
              <a:ext uri="{FF2B5EF4-FFF2-40B4-BE49-F238E27FC236}">
                <a16:creationId xmlns:a16="http://schemas.microsoft.com/office/drawing/2014/main" id="{EA0511D7-FB9A-E0B3-36B1-557CB9A8A216}"/>
              </a:ext>
            </a:extLst>
          </p:cNvPr>
          <p:cNvSpPr>
            <a:spLocks noGrp="1"/>
          </p:cNvSpPr>
          <p:nvPr>
            <p:ph type="sldNum" sz="quarter" idx="12"/>
          </p:nvPr>
        </p:nvSpPr>
        <p:spPr/>
        <p:txBody>
          <a:bodyPr/>
          <a:lstStyle/>
          <a:p>
            <a:fld id="{322F73F7-2A93-410D-9E08-45B4658BC294}" type="slidenum">
              <a:rPr lang="en-US" smtClean="0"/>
              <a:pPr/>
              <a:t>2</a:t>
            </a:fld>
            <a:endParaRPr lang="en-US" dirty="0"/>
          </a:p>
        </p:txBody>
      </p:sp>
      <p:sp>
        <p:nvSpPr>
          <p:cNvPr id="16" name="Rectangle 15">
            <a:extLst>
              <a:ext uri="{FF2B5EF4-FFF2-40B4-BE49-F238E27FC236}">
                <a16:creationId xmlns:a16="http://schemas.microsoft.com/office/drawing/2014/main" id="{0F44FF09-C9B9-FC74-313F-D9200C0BC081}"/>
              </a:ext>
            </a:extLst>
          </p:cNvPr>
          <p:cNvSpPr/>
          <p:nvPr/>
        </p:nvSpPr>
        <p:spPr>
          <a:xfrm>
            <a:off x="-1" y="2788"/>
            <a:ext cx="5180954" cy="6858000"/>
          </a:xfrm>
          <a:prstGeom prst="rect">
            <a:avLst/>
          </a:prstGeom>
          <a:solidFill>
            <a:schemeClr val="bg2">
              <a:lumMod val="2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35671D29-939B-EE06-864A-A7971D250F38}"/>
              </a:ext>
            </a:extLst>
          </p:cNvPr>
          <p:cNvGrpSpPr/>
          <p:nvPr/>
        </p:nvGrpSpPr>
        <p:grpSpPr>
          <a:xfrm>
            <a:off x="4437192" y="897010"/>
            <a:ext cx="3543464" cy="5256786"/>
            <a:chOff x="757205" y="1282837"/>
            <a:chExt cx="3543464" cy="5256786"/>
          </a:xfrm>
          <a:effectLst>
            <a:outerShdw blurRad="152400" dist="165100" dir="5400000" algn="ctr" rotWithShape="0">
              <a:schemeClr val="accent1">
                <a:alpha val="8000"/>
              </a:schemeClr>
            </a:outerShdw>
          </a:effectLst>
        </p:grpSpPr>
        <p:sp>
          <p:nvSpPr>
            <p:cNvPr id="3" name="Rectangle: Top Corners Rounded 2">
              <a:extLst>
                <a:ext uri="{FF2B5EF4-FFF2-40B4-BE49-F238E27FC236}">
                  <a16:creationId xmlns:a16="http://schemas.microsoft.com/office/drawing/2014/main" id="{1A05263E-70CD-1A97-B669-8A1CB0F6E34E}"/>
                </a:ext>
              </a:extLst>
            </p:cNvPr>
            <p:cNvSpPr/>
            <p:nvPr/>
          </p:nvSpPr>
          <p:spPr>
            <a:xfrm>
              <a:off x="757205" y="1282837"/>
              <a:ext cx="3543464" cy="2829001"/>
            </a:xfrm>
            <a:prstGeom prst="round2SameRect">
              <a:avLst>
                <a:gd name="adj1" fmla="val 606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Top Corners Rounded 13">
              <a:extLst>
                <a:ext uri="{FF2B5EF4-FFF2-40B4-BE49-F238E27FC236}">
                  <a16:creationId xmlns:a16="http://schemas.microsoft.com/office/drawing/2014/main" id="{FC03CE84-F4D2-8968-C21E-BFB2686B015C}"/>
                </a:ext>
              </a:extLst>
            </p:cNvPr>
            <p:cNvSpPr/>
            <p:nvPr/>
          </p:nvSpPr>
          <p:spPr>
            <a:xfrm rot="10800000">
              <a:off x="757205" y="4110369"/>
              <a:ext cx="3543464" cy="2429254"/>
            </a:xfrm>
            <a:prstGeom prst="round2SameRect">
              <a:avLst>
                <a:gd name="adj1" fmla="val 6069"/>
                <a:gd name="adj2" fmla="val 0"/>
              </a:avLst>
            </a:prstGeom>
            <a:solidFill>
              <a:srgbClr val="F3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3A0E7540-EAF6-1646-6987-911294DB60BE}"/>
              </a:ext>
            </a:extLst>
          </p:cNvPr>
          <p:cNvSpPr txBox="1"/>
          <p:nvPr/>
        </p:nvSpPr>
        <p:spPr>
          <a:xfrm>
            <a:off x="4539744" y="1397976"/>
            <a:ext cx="3206357" cy="549381"/>
          </a:xfrm>
          <a:prstGeom prst="rect">
            <a:avLst/>
          </a:prstGeom>
          <a:noFill/>
        </p:spPr>
        <p:txBody>
          <a:bodyPr wrap="square">
            <a:spAutoFit/>
          </a:bodyPr>
          <a:lstStyle/>
          <a:p>
            <a:pPr marL="0" lvl="1">
              <a:lnSpc>
                <a:spcPct val="90000"/>
              </a:lnSpc>
            </a:pPr>
            <a:r>
              <a:rPr lang="en-GB" sz="1100" dirty="0">
                <a:solidFill>
                  <a:prstClr val="black"/>
                </a:solidFill>
              </a:rPr>
              <a:t>To understand the current hygiene practices of children &amp; their caregivers </a:t>
            </a:r>
            <a:r>
              <a:rPr lang="en-GB" sz="1100" dirty="0"/>
              <a:t>and to develop the social media content &amp; campaign around the same</a:t>
            </a:r>
          </a:p>
        </p:txBody>
      </p:sp>
      <p:sp>
        <p:nvSpPr>
          <p:cNvPr id="10" name="TextBox 9">
            <a:extLst>
              <a:ext uri="{FF2B5EF4-FFF2-40B4-BE49-F238E27FC236}">
                <a16:creationId xmlns:a16="http://schemas.microsoft.com/office/drawing/2014/main" id="{42071373-F39B-9BDE-86B3-2B93816FB50F}"/>
              </a:ext>
            </a:extLst>
          </p:cNvPr>
          <p:cNvSpPr txBox="1"/>
          <p:nvPr/>
        </p:nvSpPr>
        <p:spPr>
          <a:xfrm>
            <a:off x="4528308" y="1180738"/>
            <a:ext cx="584904" cy="276999"/>
          </a:xfrm>
          <a:prstGeom prst="rect">
            <a:avLst/>
          </a:prstGeom>
          <a:noFill/>
        </p:spPr>
        <p:txBody>
          <a:bodyPr wrap="none" rtlCol="0">
            <a:spAutoFit/>
          </a:bodyPr>
          <a:lstStyle/>
          <a:p>
            <a:r>
              <a:rPr lang="en-US" sz="1200" b="1" dirty="0">
                <a:solidFill>
                  <a:srgbClr val="00B0F0"/>
                </a:solidFill>
              </a:rPr>
              <a:t>GOAL:</a:t>
            </a:r>
          </a:p>
        </p:txBody>
      </p:sp>
      <p:sp>
        <p:nvSpPr>
          <p:cNvPr id="19" name="TextBox 18">
            <a:extLst>
              <a:ext uri="{FF2B5EF4-FFF2-40B4-BE49-F238E27FC236}">
                <a16:creationId xmlns:a16="http://schemas.microsoft.com/office/drawing/2014/main" id="{898A7CFB-1C40-0993-9F99-60B5B819BD76}"/>
              </a:ext>
            </a:extLst>
          </p:cNvPr>
          <p:cNvSpPr txBox="1"/>
          <p:nvPr/>
        </p:nvSpPr>
        <p:spPr>
          <a:xfrm>
            <a:off x="4684985" y="4066859"/>
            <a:ext cx="856453" cy="338554"/>
          </a:xfrm>
          <a:prstGeom prst="rect">
            <a:avLst/>
          </a:prstGeom>
          <a:noFill/>
        </p:spPr>
        <p:txBody>
          <a:bodyPr wrap="none" rtlCol="0">
            <a:spAutoFit/>
          </a:bodyPr>
          <a:lstStyle/>
          <a:p>
            <a:r>
              <a:rPr lang="en-US" sz="1600" b="1" dirty="0">
                <a:solidFill>
                  <a:schemeClr val="tx1">
                    <a:lumMod val="85000"/>
                    <a:lumOff val="15000"/>
                  </a:schemeClr>
                </a:solidFill>
              </a:rPr>
              <a:t>Benefit:</a:t>
            </a:r>
          </a:p>
        </p:txBody>
      </p:sp>
      <p:sp>
        <p:nvSpPr>
          <p:cNvPr id="103" name="Rectangle: Rounded Corners 102">
            <a:extLst>
              <a:ext uri="{FF2B5EF4-FFF2-40B4-BE49-F238E27FC236}">
                <a16:creationId xmlns:a16="http://schemas.microsoft.com/office/drawing/2014/main" id="{BB41BA70-0C38-D3C4-7CAE-18DEFAE85BFB}"/>
              </a:ext>
            </a:extLst>
          </p:cNvPr>
          <p:cNvSpPr/>
          <p:nvPr/>
        </p:nvSpPr>
        <p:spPr>
          <a:xfrm>
            <a:off x="4540700" y="2120361"/>
            <a:ext cx="3282037" cy="1432425"/>
          </a:xfrm>
          <a:prstGeom prst="roundRect">
            <a:avLst>
              <a:gd name="adj" fmla="val 11932"/>
            </a:avLst>
          </a:prstGeom>
          <a:solidFill>
            <a:srgbClr val="E0F1F7">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E92A0E5-25AD-6772-D3EE-4EF1A55C3FDC}"/>
              </a:ext>
            </a:extLst>
          </p:cNvPr>
          <p:cNvSpPr txBox="1"/>
          <p:nvPr/>
        </p:nvSpPr>
        <p:spPr>
          <a:xfrm>
            <a:off x="4680797" y="2493449"/>
            <a:ext cx="3141940" cy="854080"/>
          </a:xfrm>
          <a:prstGeom prst="rect">
            <a:avLst/>
          </a:prstGeom>
          <a:noFill/>
        </p:spPr>
        <p:txBody>
          <a:bodyPr wrap="square">
            <a:spAutoFit/>
          </a:bodyPr>
          <a:lstStyle/>
          <a:p>
            <a:pPr marL="0" lvl="1">
              <a:lnSpc>
                <a:spcPct val="90000"/>
              </a:lnSpc>
            </a:pPr>
            <a:r>
              <a:rPr lang="en-GB" sz="1100" dirty="0"/>
              <a:t>The </a:t>
            </a:r>
            <a:r>
              <a:rPr lang="en-GB" sz="1100" dirty="0" err="1"/>
              <a:t>Locobuzz</a:t>
            </a:r>
            <a:r>
              <a:rPr lang="en-GB" sz="1100" dirty="0"/>
              <a:t> team worked to identify the hygiene themes that worked great on social &amp; suggested new campaign ideas that can influence the parents/caregivers &amp; in turn can raise the4  bar of hygiene knowledge </a:t>
            </a:r>
          </a:p>
        </p:txBody>
      </p:sp>
      <p:sp>
        <p:nvSpPr>
          <p:cNvPr id="18" name="TextBox 17">
            <a:extLst>
              <a:ext uri="{FF2B5EF4-FFF2-40B4-BE49-F238E27FC236}">
                <a16:creationId xmlns:a16="http://schemas.microsoft.com/office/drawing/2014/main" id="{2F8D56E7-7B0F-5B6E-9A97-0D360DC0978E}"/>
              </a:ext>
            </a:extLst>
          </p:cNvPr>
          <p:cNvSpPr txBox="1"/>
          <p:nvPr/>
        </p:nvSpPr>
        <p:spPr>
          <a:xfrm>
            <a:off x="4680794" y="2233223"/>
            <a:ext cx="889411" cy="276999"/>
          </a:xfrm>
          <a:prstGeom prst="rect">
            <a:avLst/>
          </a:prstGeom>
          <a:noFill/>
        </p:spPr>
        <p:txBody>
          <a:bodyPr wrap="none" rtlCol="0">
            <a:spAutoFit/>
          </a:bodyPr>
          <a:lstStyle/>
          <a:p>
            <a:r>
              <a:rPr lang="en-US" sz="1200" b="1" dirty="0">
                <a:solidFill>
                  <a:srgbClr val="00B0F0"/>
                </a:solidFill>
              </a:rPr>
              <a:t>SOLUTION:</a:t>
            </a:r>
          </a:p>
        </p:txBody>
      </p:sp>
      <p:sp>
        <p:nvSpPr>
          <p:cNvPr id="59" name="TextBox 58">
            <a:extLst>
              <a:ext uri="{FF2B5EF4-FFF2-40B4-BE49-F238E27FC236}">
                <a16:creationId xmlns:a16="http://schemas.microsoft.com/office/drawing/2014/main" id="{DD3C287F-AC48-F203-4F55-581BE5B543F6}"/>
              </a:ext>
            </a:extLst>
          </p:cNvPr>
          <p:cNvSpPr txBox="1"/>
          <p:nvPr/>
        </p:nvSpPr>
        <p:spPr>
          <a:xfrm>
            <a:off x="656529" y="2444790"/>
            <a:ext cx="3726251" cy="1107996"/>
          </a:xfrm>
          <a:prstGeom prst="rect">
            <a:avLst/>
          </a:prstGeom>
          <a:noFill/>
        </p:spPr>
        <p:txBody>
          <a:bodyPr wrap="square">
            <a:spAutoFit/>
          </a:bodyPr>
          <a:lstStyle/>
          <a:p>
            <a:r>
              <a:rPr lang="en-US" sz="6600" b="1" dirty="0" smtClean="0">
                <a:solidFill>
                  <a:schemeClr val="bg1"/>
                </a:solidFill>
                <a:latin typeface="+mj-lt"/>
              </a:rPr>
              <a:t>Case study</a:t>
            </a:r>
            <a:endParaRPr lang="en-US" sz="6600" b="1" dirty="0">
              <a:solidFill>
                <a:srgbClr val="00B0F0"/>
              </a:solidFill>
              <a:latin typeface="+mj-lt"/>
            </a:endParaRPr>
          </a:p>
        </p:txBody>
      </p:sp>
      <p:sp>
        <p:nvSpPr>
          <p:cNvPr id="8" name="TextBox 7">
            <a:extLst>
              <a:ext uri="{FF2B5EF4-FFF2-40B4-BE49-F238E27FC236}">
                <a16:creationId xmlns:a16="http://schemas.microsoft.com/office/drawing/2014/main" id="{8418AD21-683D-F018-C2E3-8B9CCE3A3009}"/>
              </a:ext>
            </a:extLst>
          </p:cNvPr>
          <p:cNvSpPr txBox="1"/>
          <p:nvPr/>
        </p:nvSpPr>
        <p:spPr>
          <a:xfrm>
            <a:off x="4675166" y="4452546"/>
            <a:ext cx="3070935" cy="854080"/>
          </a:xfrm>
          <a:prstGeom prst="rect">
            <a:avLst/>
          </a:prstGeom>
          <a:noFill/>
        </p:spPr>
        <p:txBody>
          <a:bodyPr wrap="square">
            <a:spAutoFit/>
          </a:bodyPr>
          <a:lstStyle/>
          <a:p>
            <a:pPr marL="0" lvl="1">
              <a:lnSpc>
                <a:spcPct val="90000"/>
              </a:lnSpc>
            </a:pPr>
            <a:r>
              <a:rPr lang="en-GB" sz="1100" dirty="0">
                <a:ea typeface="Calibri"/>
                <a:cs typeface="Calibri"/>
                <a:sym typeface="Calibri"/>
              </a:rPr>
              <a:t>Identification of the right kind of content resonating, with the potential segments, &amp; the regions. Also helped them in understanding what the giants are doing around hygiene practices for building the better image</a:t>
            </a:r>
            <a:endParaRPr lang="en-GB" sz="1100" dirty="0"/>
          </a:p>
        </p:txBody>
      </p:sp>
      <p:pic>
        <p:nvPicPr>
          <p:cNvPr id="27" name="Picture 26">
            <a:extLst>
              <a:ext uri="{FF2B5EF4-FFF2-40B4-BE49-F238E27FC236}">
                <a16:creationId xmlns:a16="http://schemas.microsoft.com/office/drawing/2014/main" id="{2D5A276C-9E24-97D5-EE77-1BB03E77A1C9}"/>
              </a:ext>
            </a:extLst>
          </p:cNvPr>
          <p:cNvPicPr>
            <a:picLocks noChangeAspect="1"/>
          </p:cNvPicPr>
          <p:nvPr/>
        </p:nvPicPr>
        <p:blipFill>
          <a:blip r:embed="rId4"/>
          <a:stretch>
            <a:fillRect/>
          </a:stretch>
        </p:blipFill>
        <p:spPr>
          <a:xfrm>
            <a:off x="8053085" y="1102176"/>
            <a:ext cx="2245040" cy="2505852"/>
          </a:xfrm>
          <a:prstGeom prst="rect">
            <a:avLst/>
          </a:prstGeom>
        </p:spPr>
      </p:pic>
      <p:pic>
        <p:nvPicPr>
          <p:cNvPr id="28" name="Picture 27">
            <a:extLst>
              <a:ext uri="{FF2B5EF4-FFF2-40B4-BE49-F238E27FC236}">
                <a16:creationId xmlns:a16="http://schemas.microsoft.com/office/drawing/2014/main" id="{EA256EFE-470F-E2D6-D28E-CCD926AB6FA3}"/>
              </a:ext>
            </a:extLst>
          </p:cNvPr>
          <p:cNvPicPr>
            <a:picLocks noChangeAspect="1"/>
          </p:cNvPicPr>
          <p:nvPr/>
        </p:nvPicPr>
        <p:blipFill>
          <a:blip r:embed="rId5"/>
          <a:stretch>
            <a:fillRect/>
          </a:stretch>
        </p:blipFill>
        <p:spPr>
          <a:xfrm>
            <a:off x="10370554" y="1689642"/>
            <a:ext cx="1743418" cy="1607613"/>
          </a:xfrm>
          <a:prstGeom prst="rect">
            <a:avLst/>
          </a:prstGeom>
        </p:spPr>
      </p:pic>
      <p:pic>
        <p:nvPicPr>
          <p:cNvPr id="31" name="Picture 30">
            <a:extLst>
              <a:ext uri="{FF2B5EF4-FFF2-40B4-BE49-F238E27FC236}">
                <a16:creationId xmlns:a16="http://schemas.microsoft.com/office/drawing/2014/main" id="{EE50442B-33FF-B3D9-F788-C972643FF198}"/>
              </a:ext>
            </a:extLst>
          </p:cNvPr>
          <p:cNvPicPr>
            <a:picLocks noChangeAspect="1"/>
          </p:cNvPicPr>
          <p:nvPr/>
        </p:nvPicPr>
        <p:blipFill>
          <a:blip r:embed="rId6"/>
          <a:stretch>
            <a:fillRect/>
          </a:stretch>
        </p:blipFill>
        <p:spPr>
          <a:xfrm>
            <a:off x="8184599" y="4182180"/>
            <a:ext cx="3869869" cy="1294435"/>
          </a:xfrm>
          <a:prstGeom prst="rect">
            <a:avLst/>
          </a:prstGeom>
        </p:spPr>
      </p:pic>
      <p:sp>
        <p:nvSpPr>
          <p:cNvPr id="34" name="TextBox 33">
            <a:extLst>
              <a:ext uri="{FF2B5EF4-FFF2-40B4-BE49-F238E27FC236}">
                <a16:creationId xmlns:a16="http://schemas.microsoft.com/office/drawing/2014/main" id="{BE8E34DF-613F-93B0-5E22-48BD5A694157}"/>
              </a:ext>
            </a:extLst>
          </p:cNvPr>
          <p:cNvSpPr txBox="1"/>
          <p:nvPr/>
        </p:nvSpPr>
        <p:spPr>
          <a:xfrm>
            <a:off x="5369678" y="109113"/>
            <a:ext cx="6096928" cy="646331"/>
          </a:xfrm>
          <a:prstGeom prst="rect">
            <a:avLst/>
          </a:prstGeom>
          <a:noFill/>
        </p:spPr>
        <p:txBody>
          <a:bodyPr wrap="square">
            <a:spAutoFit/>
          </a:bodyPr>
          <a:lstStyle/>
          <a:p>
            <a:r>
              <a:rPr lang="en-GB" b="1" dirty="0"/>
              <a:t>HYGIENE PRACTICES: TO DEVELOP CONTENT &amp; COMMERCIAL VIDEOS AROUND HYGIENE PRACTICES </a:t>
            </a:r>
            <a:endParaRPr lang="en-US" dirty="0"/>
          </a:p>
        </p:txBody>
      </p:sp>
    </p:spTree>
    <p:extLst>
      <p:ext uri="{BB962C8B-B14F-4D97-AF65-F5344CB8AC3E}">
        <p14:creationId xmlns:p14="http://schemas.microsoft.com/office/powerpoint/2010/main" val="2692640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sitting around a table with laptops&#10;&#10;Description automatically generated">
            <a:extLst>
              <a:ext uri="{FF2B5EF4-FFF2-40B4-BE49-F238E27FC236}">
                <a16:creationId xmlns:a16="http://schemas.microsoft.com/office/drawing/2014/main" id="{55A56AC0-B9EC-F55E-9755-5C92840859D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5800" r="23824"/>
          <a:stretch/>
        </p:blipFill>
        <p:spPr>
          <a:xfrm flipH="1">
            <a:off x="0" y="0"/>
            <a:ext cx="5180954" cy="6858000"/>
          </a:xfrm>
          <a:prstGeom prst="rect">
            <a:avLst/>
          </a:prstGeom>
        </p:spPr>
      </p:pic>
      <p:sp>
        <p:nvSpPr>
          <p:cNvPr id="4" name="Footer Placeholder 3">
            <a:extLst>
              <a:ext uri="{FF2B5EF4-FFF2-40B4-BE49-F238E27FC236}">
                <a16:creationId xmlns:a16="http://schemas.microsoft.com/office/drawing/2014/main" id="{68D54589-5EAE-A9C2-F6CB-E60389CD9E37}"/>
              </a:ext>
            </a:extLst>
          </p:cNvPr>
          <p:cNvSpPr>
            <a:spLocks noGrp="1"/>
          </p:cNvSpPr>
          <p:nvPr>
            <p:ph type="ftr" sz="quarter" idx="11"/>
          </p:nvPr>
        </p:nvSpPr>
        <p:spPr/>
        <p:txBody>
          <a:bodyPr/>
          <a:lstStyle/>
          <a:p>
            <a:r>
              <a:rPr lang="en-US"/>
              <a:t>www.locobuzz.com</a:t>
            </a:r>
            <a:endParaRPr lang="en-US" dirty="0"/>
          </a:p>
        </p:txBody>
      </p:sp>
      <p:sp>
        <p:nvSpPr>
          <p:cNvPr id="5" name="Slide Number Placeholder 4">
            <a:extLst>
              <a:ext uri="{FF2B5EF4-FFF2-40B4-BE49-F238E27FC236}">
                <a16:creationId xmlns:a16="http://schemas.microsoft.com/office/drawing/2014/main" id="{EA0511D7-FB9A-E0B3-36B1-557CB9A8A216}"/>
              </a:ext>
            </a:extLst>
          </p:cNvPr>
          <p:cNvSpPr>
            <a:spLocks noGrp="1"/>
          </p:cNvSpPr>
          <p:nvPr>
            <p:ph type="sldNum" sz="quarter" idx="12"/>
          </p:nvPr>
        </p:nvSpPr>
        <p:spPr/>
        <p:txBody>
          <a:bodyPr/>
          <a:lstStyle/>
          <a:p>
            <a:fld id="{322F73F7-2A93-410D-9E08-45B4658BC294}" type="slidenum">
              <a:rPr lang="en-US" smtClean="0"/>
              <a:pPr/>
              <a:t>3</a:t>
            </a:fld>
            <a:endParaRPr lang="en-US" dirty="0"/>
          </a:p>
        </p:txBody>
      </p:sp>
      <p:sp>
        <p:nvSpPr>
          <p:cNvPr id="16" name="Rectangle 15">
            <a:extLst>
              <a:ext uri="{FF2B5EF4-FFF2-40B4-BE49-F238E27FC236}">
                <a16:creationId xmlns:a16="http://schemas.microsoft.com/office/drawing/2014/main" id="{0F44FF09-C9B9-FC74-313F-D9200C0BC081}"/>
              </a:ext>
            </a:extLst>
          </p:cNvPr>
          <p:cNvSpPr/>
          <p:nvPr/>
        </p:nvSpPr>
        <p:spPr>
          <a:xfrm>
            <a:off x="-1" y="0"/>
            <a:ext cx="5180954" cy="6858000"/>
          </a:xfrm>
          <a:prstGeom prst="rect">
            <a:avLst/>
          </a:prstGeom>
          <a:solidFill>
            <a:schemeClr val="bg2">
              <a:lumMod val="2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35671D29-939B-EE06-864A-A7971D250F38}"/>
              </a:ext>
            </a:extLst>
          </p:cNvPr>
          <p:cNvGrpSpPr/>
          <p:nvPr/>
        </p:nvGrpSpPr>
        <p:grpSpPr>
          <a:xfrm>
            <a:off x="4437192" y="897010"/>
            <a:ext cx="3543464" cy="5256786"/>
            <a:chOff x="757205" y="1282837"/>
            <a:chExt cx="3543464" cy="5256786"/>
          </a:xfrm>
          <a:effectLst>
            <a:outerShdw blurRad="152400" dist="165100" dir="5400000" algn="ctr" rotWithShape="0">
              <a:schemeClr val="accent1">
                <a:alpha val="8000"/>
              </a:schemeClr>
            </a:outerShdw>
          </a:effectLst>
        </p:grpSpPr>
        <p:sp>
          <p:nvSpPr>
            <p:cNvPr id="3" name="Rectangle: Top Corners Rounded 2">
              <a:extLst>
                <a:ext uri="{FF2B5EF4-FFF2-40B4-BE49-F238E27FC236}">
                  <a16:creationId xmlns:a16="http://schemas.microsoft.com/office/drawing/2014/main" id="{1A05263E-70CD-1A97-B669-8A1CB0F6E34E}"/>
                </a:ext>
              </a:extLst>
            </p:cNvPr>
            <p:cNvSpPr/>
            <p:nvPr/>
          </p:nvSpPr>
          <p:spPr>
            <a:xfrm>
              <a:off x="757205" y="1282837"/>
              <a:ext cx="3543464" cy="2829001"/>
            </a:xfrm>
            <a:prstGeom prst="round2SameRect">
              <a:avLst>
                <a:gd name="adj1" fmla="val 606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Top Corners Rounded 13">
              <a:extLst>
                <a:ext uri="{FF2B5EF4-FFF2-40B4-BE49-F238E27FC236}">
                  <a16:creationId xmlns:a16="http://schemas.microsoft.com/office/drawing/2014/main" id="{FC03CE84-F4D2-8968-C21E-BFB2686B015C}"/>
                </a:ext>
              </a:extLst>
            </p:cNvPr>
            <p:cNvSpPr/>
            <p:nvPr/>
          </p:nvSpPr>
          <p:spPr>
            <a:xfrm rot="10800000">
              <a:off x="757205" y="4110369"/>
              <a:ext cx="3543464" cy="2429254"/>
            </a:xfrm>
            <a:prstGeom prst="round2SameRect">
              <a:avLst>
                <a:gd name="adj1" fmla="val 6069"/>
                <a:gd name="adj2" fmla="val 0"/>
              </a:avLst>
            </a:prstGeom>
            <a:solidFill>
              <a:srgbClr val="F3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3A0E7540-EAF6-1646-6987-911294DB60BE}"/>
              </a:ext>
            </a:extLst>
          </p:cNvPr>
          <p:cNvSpPr txBox="1"/>
          <p:nvPr/>
        </p:nvSpPr>
        <p:spPr>
          <a:xfrm>
            <a:off x="4539744" y="1397976"/>
            <a:ext cx="3206357" cy="549381"/>
          </a:xfrm>
          <a:prstGeom prst="rect">
            <a:avLst/>
          </a:prstGeom>
          <a:noFill/>
        </p:spPr>
        <p:txBody>
          <a:bodyPr wrap="square">
            <a:spAutoFit/>
          </a:bodyPr>
          <a:lstStyle/>
          <a:p>
            <a:pPr marL="0" lvl="1">
              <a:lnSpc>
                <a:spcPct val="90000"/>
              </a:lnSpc>
            </a:pPr>
            <a:r>
              <a:rPr lang="en-GB" sz="1100" dirty="0">
                <a:solidFill>
                  <a:prstClr val="black"/>
                </a:solidFill>
              </a:rPr>
              <a:t>To understand how beer and wine compete across seasons and occasions</a:t>
            </a:r>
            <a:endParaRPr lang="en-IN" sz="1100" dirty="0">
              <a:solidFill>
                <a:prstClr val="black"/>
              </a:solidFill>
            </a:endParaRPr>
          </a:p>
          <a:p>
            <a:pPr marL="0" lvl="1">
              <a:lnSpc>
                <a:spcPct val="90000"/>
              </a:lnSpc>
            </a:pPr>
            <a:endParaRPr lang="en-GB" sz="1100" dirty="0"/>
          </a:p>
        </p:txBody>
      </p:sp>
      <p:sp>
        <p:nvSpPr>
          <p:cNvPr id="10" name="TextBox 9">
            <a:extLst>
              <a:ext uri="{FF2B5EF4-FFF2-40B4-BE49-F238E27FC236}">
                <a16:creationId xmlns:a16="http://schemas.microsoft.com/office/drawing/2014/main" id="{42071373-F39B-9BDE-86B3-2B93816FB50F}"/>
              </a:ext>
            </a:extLst>
          </p:cNvPr>
          <p:cNvSpPr txBox="1"/>
          <p:nvPr/>
        </p:nvSpPr>
        <p:spPr>
          <a:xfrm>
            <a:off x="4528308" y="1180738"/>
            <a:ext cx="584904" cy="276999"/>
          </a:xfrm>
          <a:prstGeom prst="rect">
            <a:avLst/>
          </a:prstGeom>
          <a:noFill/>
        </p:spPr>
        <p:txBody>
          <a:bodyPr wrap="none" rtlCol="0">
            <a:spAutoFit/>
          </a:bodyPr>
          <a:lstStyle/>
          <a:p>
            <a:r>
              <a:rPr lang="en-US" sz="1200" b="1" dirty="0">
                <a:solidFill>
                  <a:srgbClr val="00B0F0"/>
                </a:solidFill>
              </a:rPr>
              <a:t>GOAL:</a:t>
            </a:r>
          </a:p>
        </p:txBody>
      </p:sp>
      <p:sp>
        <p:nvSpPr>
          <p:cNvPr id="19" name="TextBox 18">
            <a:extLst>
              <a:ext uri="{FF2B5EF4-FFF2-40B4-BE49-F238E27FC236}">
                <a16:creationId xmlns:a16="http://schemas.microsoft.com/office/drawing/2014/main" id="{898A7CFB-1C40-0993-9F99-60B5B819BD76}"/>
              </a:ext>
            </a:extLst>
          </p:cNvPr>
          <p:cNvSpPr txBox="1"/>
          <p:nvPr/>
        </p:nvSpPr>
        <p:spPr>
          <a:xfrm>
            <a:off x="4684985" y="4066859"/>
            <a:ext cx="856453" cy="338554"/>
          </a:xfrm>
          <a:prstGeom prst="rect">
            <a:avLst/>
          </a:prstGeom>
          <a:noFill/>
        </p:spPr>
        <p:txBody>
          <a:bodyPr wrap="none" rtlCol="0">
            <a:spAutoFit/>
          </a:bodyPr>
          <a:lstStyle/>
          <a:p>
            <a:r>
              <a:rPr lang="en-US" sz="1600" b="1" dirty="0">
                <a:solidFill>
                  <a:schemeClr val="tx1">
                    <a:lumMod val="85000"/>
                    <a:lumOff val="15000"/>
                  </a:schemeClr>
                </a:solidFill>
              </a:rPr>
              <a:t>Benefit:</a:t>
            </a:r>
          </a:p>
        </p:txBody>
      </p:sp>
      <p:sp>
        <p:nvSpPr>
          <p:cNvPr id="103" name="Rectangle: Rounded Corners 102">
            <a:extLst>
              <a:ext uri="{FF2B5EF4-FFF2-40B4-BE49-F238E27FC236}">
                <a16:creationId xmlns:a16="http://schemas.microsoft.com/office/drawing/2014/main" id="{BB41BA70-0C38-D3C4-7CAE-18DEFAE85BFB}"/>
              </a:ext>
            </a:extLst>
          </p:cNvPr>
          <p:cNvSpPr/>
          <p:nvPr/>
        </p:nvSpPr>
        <p:spPr>
          <a:xfrm>
            <a:off x="4540700" y="2120361"/>
            <a:ext cx="3282037" cy="1432425"/>
          </a:xfrm>
          <a:prstGeom prst="roundRect">
            <a:avLst>
              <a:gd name="adj" fmla="val 11932"/>
            </a:avLst>
          </a:prstGeom>
          <a:solidFill>
            <a:srgbClr val="E0F1F7">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E92A0E5-25AD-6772-D3EE-4EF1A55C3FDC}"/>
              </a:ext>
            </a:extLst>
          </p:cNvPr>
          <p:cNvSpPr txBox="1"/>
          <p:nvPr/>
        </p:nvSpPr>
        <p:spPr>
          <a:xfrm>
            <a:off x="4680797" y="2493449"/>
            <a:ext cx="3141940" cy="854080"/>
          </a:xfrm>
          <a:prstGeom prst="rect">
            <a:avLst/>
          </a:prstGeom>
          <a:noFill/>
        </p:spPr>
        <p:txBody>
          <a:bodyPr wrap="square">
            <a:spAutoFit/>
          </a:bodyPr>
          <a:lstStyle/>
          <a:p>
            <a:pPr marL="0" lvl="1">
              <a:lnSpc>
                <a:spcPct val="90000"/>
              </a:lnSpc>
            </a:pPr>
            <a:r>
              <a:rPr lang="en-GB" sz="1100" dirty="0">
                <a:sym typeface="Calibri"/>
              </a:rPr>
              <a:t>The report highlighted the seasonal &amp; occasional trends of beer vs wine. Moreover, it suggested the top preferred food items get paired with beer &amp; wine</a:t>
            </a:r>
          </a:p>
          <a:p>
            <a:pPr marL="0" lvl="1">
              <a:lnSpc>
                <a:spcPct val="90000"/>
              </a:lnSpc>
            </a:pPr>
            <a:endParaRPr lang="en-GB" sz="1100" dirty="0"/>
          </a:p>
        </p:txBody>
      </p:sp>
      <p:sp>
        <p:nvSpPr>
          <p:cNvPr id="18" name="TextBox 17">
            <a:extLst>
              <a:ext uri="{FF2B5EF4-FFF2-40B4-BE49-F238E27FC236}">
                <a16:creationId xmlns:a16="http://schemas.microsoft.com/office/drawing/2014/main" id="{2F8D56E7-7B0F-5B6E-9A97-0D360DC0978E}"/>
              </a:ext>
            </a:extLst>
          </p:cNvPr>
          <p:cNvSpPr txBox="1"/>
          <p:nvPr/>
        </p:nvSpPr>
        <p:spPr>
          <a:xfrm>
            <a:off x="4680794" y="2233223"/>
            <a:ext cx="889411" cy="276999"/>
          </a:xfrm>
          <a:prstGeom prst="rect">
            <a:avLst/>
          </a:prstGeom>
          <a:noFill/>
        </p:spPr>
        <p:txBody>
          <a:bodyPr wrap="none" rtlCol="0">
            <a:spAutoFit/>
          </a:bodyPr>
          <a:lstStyle/>
          <a:p>
            <a:r>
              <a:rPr lang="en-US" sz="1200" b="1" dirty="0">
                <a:solidFill>
                  <a:srgbClr val="00B0F0"/>
                </a:solidFill>
              </a:rPr>
              <a:t>SOLUTION:</a:t>
            </a:r>
          </a:p>
        </p:txBody>
      </p:sp>
      <p:sp>
        <p:nvSpPr>
          <p:cNvPr id="59" name="TextBox 58">
            <a:extLst>
              <a:ext uri="{FF2B5EF4-FFF2-40B4-BE49-F238E27FC236}">
                <a16:creationId xmlns:a16="http://schemas.microsoft.com/office/drawing/2014/main" id="{DD3C287F-AC48-F203-4F55-581BE5B543F6}"/>
              </a:ext>
            </a:extLst>
          </p:cNvPr>
          <p:cNvSpPr txBox="1"/>
          <p:nvPr/>
        </p:nvSpPr>
        <p:spPr>
          <a:xfrm>
            <a:off x="656530" y="2444790"/>
            <a:ext cx="3829912" cy="1107996"/>
          </a:xfrm>
          <a:prstGeom prst="rect">
            <a:avLst/>
          </a:prstGeom>
          <a:noFill/>
        </p:spPr>
        <p:txBody>
          <a:bodyPr wrap="square">
            <a:spAutoFit/>
          </a:bodyPr>
          <a:lstStyle/>
          <a:p>
            <a:r>
              <a:rPr lang="en-US" sz="6600" b="1" dirty="0" smtClean="0">
                <a:solidFill>
                  <a:schemeClr val="bg1"/>
                </a:solidFill>
                <a:latin typeface="+mj-lt"/>
              </a:rPr>
              <a:t>Case study</a:t>
            </a:r>
            <a:endParaRPr lang="en-US" sz="6600" b="1" dirty="0">
              <a:solidFill>
                <a:srgbClr val="00B0F0"/>
              </a:solidFill>
              <a:latin typeface="+mj-lt"/>
            </a:endParaRPr>
          </a:p>
        </p:txBody>
      </p:sp>
      <p:sp>
        <p:nvSpPr>
          <p:cNvPr id="8" name="TextBox 7">
            <a:extLst>
              <a:ext uri="{FF2B5EF4-FFF2-40B4-BE49-F238E27FC236}">
                <a16:creationId xmlns:a16="http://schemas.microsoft.com/office/drawing/2014/main" id="{8418AD21-683D-F018-C2E3-8B9CCE3A3009}"/>
              </a:ext>
            </a:extLst>
          </p:cNvPr>
          <p:cNvSpPr txBox="1"/>
          <p:nvPr/>
        </p:nvSpPr>
        <p:spPr>
          <a:xfrm>
            <a:off x="4675166" y="4452546"/>
            <a:ext cx="3070935" cy="1337289"/>
          </a:xfrm>
          <a:prstGeom prst="rect">
            <a:avLst/>
          </a:prstGeom>
          <a:noFill/>
        </p:spPr>
        <p:txBody>
          <a:bodyPr wrap="square">
            <a:spAutoFit/>
          </a:bodyPr>
          <a:lstStyle/>
          <a:p>
            <a:pPr lvl="0">
              <a:buSzPts val="1200"/>
            </a:pPr>
            <a:r>
              <a:rPr lang="en-GB" sz="1100" dirty="0">
                <a:solidFill>
                  <a:srgbClr val="262626"/>
                </a:solidFill>
                <a:ea typeface="Calibri"/>
                <a:cs typeface="Calibri"/>
                <a:sym typeface="Calibri"/>
              </a:rPr>
              <a:t>Such analysis can help marketers to pin point the growth the beer &amp; wine basis the time of the year &amp; occasion. </a:t>
            </a:r>
            <a:r>
              <a:rPr lang="en-GB" sz="1100" dirty="0" smtClean="0">
                <a:solidFill>
                  <a:srgbClr val="262626"/>
                </a:solidFill>
                <a:ea typeface="Calibri"/>
                <a:cs typeface="Calibri"/>
                <a:sym typeface="Calibri"/>
              </a:rPr>
              <a:t>Further, </a:t>
            </a:r>
            <a:r>
              <a:rPr lang="en-GB" sz="1100" dirty="0">
                <a:solidFill>
                  <a:srgbClr val="262626"/>
                </a:solidFill>
                <a:ea typeface="Calibri"/>
                <a:cs typeface="Calibri"/>
                <a:sym typeface="Calibri"/>
              </a:rPr>
              <a:t>this understanding can help the brands to advertise their products more wisely to tap the drinkers </a:t>
            </a:r>
            <a:endParaRPr lang="en-GB" sz="1100" dirty="0"/>
          </a:p>
          <a:p>
            <a:pPr>
              <a:buSzPts val="1200"/>
            </a:pPr>
            <a:endParaRPr lang="en-GB" sz="1600" dirty="0"/>
          </a:p>
          <a:p>
            <a:pPr marL="0" lvl="1">
              <a:lnSpc>
                <a:spcPct val="90000"/>
              </a:lnSpc>
            </a:pPr>
            <a:endParaRPr lang="en-GB" sz="1100" dirty="0"/>
          </a:p>
        </p:txBody>
      </p:sp>
      <p:sp>
        <p:nvSpPr>
          <p:cNvPr id="34" name="TextBox 33">
            <a:extLst>
              <a:ext uri="{FF2B5EF4-FFF2-40B4-BE49-F238E27FC236}">
                <a16:creationId xmlns:a16="http://schemas.microsoft.com/office/drawing/2014/main" id="{BE8E34DF-613F-93B0-5E22-48BD5A694157}"/>
              </a:ext>
            </a:extLst>
          </p:cNvPr>
          <p:cNvSpPr txBox="1"/>
          <p:nvPr/>
        </p:nvSpPr>
        <p:spPr>
          <a:xfrm>
            <a:off x="5369678" y="109113"/>
            <a:ext cx="6096928" cy="369332"/>
          </a:xfrm>
          <a:prstGeom prst="rect">
            <a:avLst/>
          </a:prstGeom>
          <a:noFill/>
        </p:spPr>
        <p:txBody>
          <a:bodyPr wrap="square">
            <a:spAutoFit/>
          </a:bodyPr>
          <a:lstStyle/>
          <a:p>
            <a:r>
              <a:rPr lang="en-GB" b="1" dirty="0"/>
              <a:t>BEER VS WINE: TO </a:t>
            </a:r>
            <a:r>
              <a:rPr lang="en-GB" b="1" dirty="0" smtClean="0"/>
              <a:t>UNDERSTAND </a:t>
            </a:r>
            <a:r>
              <a:rPr lang="en-GB" b="1" dirty="0"/>
              <a:t>HOW THEY COMPETE</a:t>
            </a:r>
            <a:endParaRPr lang="en-US" dirty="0"/>
          </a:p>
        </p:txBody>
      </p:sp>
      <p:pic>
        <p:nvPicPr>
          <p:cNvPr id="23" name="Picture 22"/>
          <p:cNvPicPr>
            <a:picLocks noChangeAspect="1"/>
          </p:cNvPicPr>
          <p:nvPr/>
        </p:nvPicPr>
        <p:blipFill>
          <a:blip r:embed="rId4"/>
          <a:stretch>
            <a:fillRect/>
          </a:stretch>
        </p:blipFill>
        <p:spPr>
          <a:xfrm>
            <a:off x="8218631" y="1397976"/>
            <a:ext cx="3796896" cy="1783390"/>
          </a:xfrm>
          <a:prstGeom prst="rect">
            <a:avLst/>
          </a:prstGeom>
        </p:spPr>
      </p:pic>
      <p:pic>
        <p:nvPicPr>
          <p:cNvPr id="25" name="Picture 24"/>
          <p:cNvPicPr>
            <a:picLocks noChangeAspect="1"/>
          </p:cNvPicPr>
          <p:nvPr/>
        </p:nvPicPr>
        <p:blipFill>
          <a:blip r:embed="rId5"/>
          <a:stretch>
            <a:fillRect/>
          </a:stretch>
        </p:blipFill>
        <p:spPr>
          <a:xfrm>
            <a:off x="8088763" y="3284904"/>
            <a:ext cx="1977678" cy="1684689"/>
          </a:xfrm>
          <a:prstGeom prst="rect">
            <a:avLst/>
          </a:prstGeom>
        </p:spPr>
      </p:pic>
      <p:pic>
        <p:nvPicPr>
          <p:cNvPr id="26" name="Picture 25"/>
          <p:cNvPicPr>
            <a:picLocks noChangeAspect="1"/>
          </p:cNvPicPr>
          <p:nvPr/>
        </p:nvPicPr>
        <p:blipFill>
          <a:blip r:embed="rId6"/>
          <a:stretch>
            <a:fillRect/>
          </a:stretch>
        </p:blipFill>
        <p:spPr>
          <a:xfrm>
            <a:off x="10146498" y="3284904"/>
            <a:ext cx="1890829" cy="1684689"/>
          </a:xfrm>
          <a:prstGeom prst="rect">
            <a:avLst/>
          </a:prstGeom>
        </p:spPr>
      </p:pic>
    </p:spTree>
    <p:extLst>
      <p:ext uri="{BB962C8B-B14F-4D97-AF65-F5344CB8AC3E}">
        <p14:creationId xmlns:p14="http://schemas.microsoft.com/office/powerpoint/2010/main" val="3659823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sitting around a table with laptops&#10;&#10;Description automatically generated">
            <a:extLst>
              <a:ext uri="{FF2B5EF4-FFF2-40B4-BE49-F238E27FC236}">
                <a16:creationId xmlns:a16="http://schemas.microsoft.com/office/drawing/2014/main" id="{55A56AC0-B9EC-F55E-9755-5C92840859D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5800" r="23824"/>
          <a:stretch/>
        </p:blipFill>
        <p:spPr>
          <a:xfrm flipH="1">
            <a:off x="0" y="0"/>
            <a:ext cx="5180954" cy="6858000"/>
          </a:xfrm>
          <a:prstGeom prst="rect">
            <a:avLst/>
          </a:prstGeom>
        </p:spPr>
      </p:pic>
      <p:sp>
        <p:nvSpPr>
          <p:cNvPr id="4" name="Footer Placeholder 3">
            <a:extLst>
              <a:ext uri="{FF2B5EF4-FFF2-40B4-BE49-F238E27FC236}">
                <a16:creationId xmlns:a16="http://schemas.microsoft.com/office/drawing/2014/main" id="{68D54589-5EAE-A9C2-F6CB-E60389CD9E37}"/>
              </a:ext>
            </a:extLst>
          </p:cNvPr>
          <p:cNvSpPr>
            <a:spLocks noGrp="1"/>
          </p:cNvSpPr>
          <p:nvPr>
            <p:ph type="ftr" sz="quarter" idx="11"/>
          </p:nvPr>
        </p:nvSpPr>
        <p:spPr/>
        <p:txBody>
          <a:bodyPr/>
          <a:lstStyle/>
          <a:p>
            <a:r>
              <a:rPr lang="en-US"/>
              <a:t>www.locobuzz.com</a:t>
            </a:r>
            <a:endParaRPr lang="en-US" dirty="0"/>
          </a:p>
        </p:txBody>
      </p:sp>
      <p:sp>
        <p:nvSpPr>
          <p:cNvPr id="5" name="Slide Number Placeholder 4">
            <a:extLst>
              <a:ext uri="{FF2B5EF4-FFF2-40B4-BE49-F238E27FC236}">
                <a16:creationId xmlns:a16="http://schemas.microsoft.com/office/drawing/2014/main" id="{EA0511D7-FB9A-E0B3-36B1-557CB9A8A216}"/>
              </a:ext>
            </a:extLst>
          </p:cNvPr>
          <p:cNvSpPr>
            <a:spLocks noGrp="1"/>
          </p:cNvSpPr>
          <p:nvPr>
            <p:ph type="sldNum" sz="quarter" idx="12"/>
          </p:nvPr>
        </p:nvSpPr>
        <p:spPr/>
        <p:txBody>
          <a:bodyPr/>
          <a:lstStyle/>
          <a:p>
            <a:fld id="{322F73F7-2A93-410D-9E08-45B4658BC294}" type="slidenum">
              <a:rPr lang="en-US" smtClean="0"/>
              <a:pPr/>
              <a:t>4</a:t>
            </a:fld>
            <a:endParaRPr lang="en-US" dirty="0"/>
          </a:p>
        </p:txBody>
      </p:sp>
      <p:sp>
        <p:nvSpPr>
          <p:cNvPr id="16" name="Rectangle 15">
            <a:extLst>
              <a:ext uri="{FF2B5EF4-FFF2-40B4-BE49-F238E27FC236}">
                <a16:creationId xmlns:a16="http://schemas.microsoft.com/office/drawing/2014/main" id="{0F44FF09-C9B9-FC74-313F-D9200C0BC081}"/>
              </a:ext>
            </a:extLst>
          </p:cNvPr>
          <p:cNvSpPr/>
          <p:nvPr/>
        </p:nvSpPr>
        <p:spPr>
          <a:xfrm>
            <a:off x="-1" y="0"/>
            <a:ext cx="5180954" cy="6858000"/>
          </a:xfrm>
          <a:prstGeom prst="rect">
            <a:avLst/>
          </a:prstGeom>
          <a:solidFill>
            <a:schemeClr val="bg2">
              <a:lumMod val="2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35671D29-939B-EE06-864A-A7971D250F38}"/>
              </a:ext>
            </a:extLst>
          </p:cNvPr>
          <p:cNvGrpSpPr/>
          <p:nvPr/>
        </p:nvGrpSpPr>
        <p:grpSpPr>
          <a:xfrm>
            <a:off x="4437192" y="897010"/>
            <a:ext cx="3543464" cy="5256786"/>
            <a:chOff x="757205" y="1282837"/>
            <a:chExt cx="3543464" cy="5256786"/>
          </a:xfrm>
          <a:effectLst>
            <a:outerShdw blurRad="152400" dist="165100" dir="5400000" algn="ctr" rotWithShape="0">
              <a:schemeClr val="accent1">
                <a:alpha val="8000"/>
              </a:schemeClr>
            </a:outerShdw>
          </a:effectLst>
        </p:grpSpPr>
        <p:sp>
          <p:nvSpPr>
            <p:cNvPr id="3" name="Rectangle: Top Corners Rounded 2">
              <a:extLst>
                <a:ext uri="{FF2B5EF4-FFF2-40B4-BE49-F238E27FC236}">
                  <a16:creationId xmlns:a16="http://schemas.microsoft.com/office/drawing/2014/main" id="{1A05263E-70CD-1A97-B669-8A1CB0F6E34E}"/>
                </a:ext>
              </a:extLst>
            </p:cNvPr>
            <p:cNvSpPr/>
            <p:nvPr/>
          </p:nvSpPr>
          <p:spPr>
            <a:xfrm>
              <a:off x="757205" y="1282837"/>
              <a:ext cx="3543464" cy="2829001"/>
            </a:xfrm>
            <a:prstGeom prst="round2SameRect">
              <a:avLst>
                <a:gd name="adj1" fmla="val 606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Top Corners Rounded 13">
              <a:extLst>
                <a:ext uri="{FF2B5EF4-FFF2-40B4-BE49-F238E27FC236}">
                  <a16:creationId xmlns:a16="http://schemas.microsoft.com/office/drawing/2014/main" id="{FC03CE84-F4D2-8968-C21E-BFB2686B015C}"/>
                </a:ext>
              </a:extLst>
            </p:cNvPr>
            <p:cNvSpPr/>
            <p:nvPr/>
          </p:nvSpPr>
          <p:spPr>
            <a:xfrm rot="10800000">
              <a:off x="757205" y="4110369"/>
              <a:ext cx="3543464" cy="2429254"/>
            </a:xfrm>
            <a:prstGeom prst="round2SameRect">
              <a:avLst>
                <a:gd name="adj1" fmla="val 6069"/>
                <a:gd name="adj2" fmla="val 0"/>
              </a:avLst>
            </a:prstGeom>
            <a:solidFill>
              <a:srgbClr val="F3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3A0E7540-EAF6-1646-6987-911294DB60BE}"/>
              </a:ext>
            </a:extLst>
          </p:cNvPr>
          <p:cNvSpPr txBox="1"/>
          <p:nvPr/>
        </p:nvSpPr>
        <p:spPr>
          <a:xfrm>
            <a:off x="4539744" y="1397976"/>
            <a:ext cx="3206357" cy="549381"/>
          </a:xfrm>
          <a:prstGeom prst="rect">
            <a:avLst/>
          </a:prstGeom>
          <a:noFill/>
        </p:spPr>
        <p:txBody>
          <a:bodyPr wrap="square">
            <a:spAutoFit/>
          </a:bodyPr>
          <a:lstStyle/>
          <a:p>
            <a:pPr marL="0" lvl="1">
              <a:lnSpc>
                <a:spcPct val="90000"/>
              </a:lnSpc>
            </a:pPr>
            <a:r>
              <a:rPr lang="en-GB" sz="1100" dirty="0">
                <a:solidFill>
                  <a:prstClr val="black"/>
                </a:solidFill>
              </a:rPr>
              <a:t>To understand the market buzz around the Shark Tank India S2 and key voices around the sharks</a:t>
            </a:r>
            <a:endParaRPr lang="en-IN" sz="1100" dirty="0">
              <a:solidFill>
                <a:prstClr val="black"/>
              </a:solidFill>
            </a:endParaRPr>
          </a:p>
          <a:p>
            <a:pPr marL="0" lvl="1">
              <a:lnSpc>
                <a:spcPct val="90000"/>
              </a:lnSpc>
            </a:pPr>
            <a:endParaRPr lang="en-GB" sz="1100" dirty="0"/>
          </a:p>
        </p:txBody>
      </p:sp>
      <p:sp>
        <p:nvSpPr>
          <p:cNvPr id="10" name="TextBox 9">
            <a:extLst>
              <a:ext uri="{FF2B5EF4-FFF2-40B4-BE49-F238E27FC236}">
                <a16:creationId xmlns:a16="http://schemas.microsoft.com/office/drawing/2014/main" id="{42071373-F39B-9BDE-86B3-2B93816FB50F}"/>
              </a:ext>
            </a:extLst>
          </p:cNvPr>
          <p:cNvSpPr txBox="1"/>
          <p:nvPr/>
        </p:nvSpPr>
        <p:spPr>
          <a:xfrm>
            <a:off x="4528308" y="1180738"/>
            <a:ext cx="584904" cy="276999"/>
          </a:xfrm>
          <a:prstGeom prst="rect">
            <a:avLst/>
          </a:prstGeom>
          <a:noFill/>
        </p:spPr>
        <p:txBody>
          <a:bodyPr wrap="none" rtlCol="0">
            <a:spAutoFit/>
          </a:bodyPr>
          <a:lstStyle/>
          <a:p>
            <a:r>
              <a:rPr lang="en-US" sz="1200" b="1" dirty="0">
                <a:solidFill>
                  <a:srgbClr val="00B0F0"/>
                </a:solidFill>
              </a:rPr>
              <a:t>GOAL:</a:t>
            </a:r>
          </a:p>
        </p:txBody>
      </p:sp>
      <p:sp>
        <p:nvSpPr>
          <p:cNvPr id="19" name="TextBox 18">
            <a:extLst>
              <a:ext uri="{FF2B5EF4-FFF2-40B4-BE49-F238E27FC236}">
                <a16:creationId xmlns:a16="http://schemas.microsoft.com/office/drawing/2014/main" id="{898A7CFB-1C40-0993-9F99-60B5B819BD76}"/>
              </a:ext>
            </a:extLst>
          </p:cNvPr>
          <p:cNvSpPr txBox="1"/>
          <p:nvPr/>
        </p:nvSpPr>
        <p:spPr>
          <a:xfrm>
            <a:off x="4684985" y="4066859"/>
            <a:ext cx="856453" cy="338554"/>
          </a:xfrm>
          <a:prstGeom prst="rect">
            <a:avLst/>
          </a:prstGeom>
          <a:noFill/>
        </p:spPr>
        <p:txBody>
          <a:bodyPr wrap="none" rtlCol="0">
            <a:spAutoFit/>
          </a:bodyPr>
          <a:lstStyle/>
          <a:p>
            <a:r>
              <a:rPr lang="en-US" sz="1600" b="1" dirty="0">
                <a:solidFill>
                  <a:schemeClr val="tx1">
                    <a:lumMod val="85000"/>
                    <a:lumOff val="15000"/>
                  </a:schemeClr>
                </a:solidFill>
              </a:rPr>
              <a:t>Benefit:</a:t>
            </a:r>
          </a:p>
        </p:txBody>
      </p:sp>
      <p:sp>
        <p:nvSpPr>
          <p:cNvPr id="103" name="Rectangle: Rounded Corners 102">
            <a:extLst>
              <a:ext uri="{FF2B5EF4-FFF2-40B4-BE49-F238E27FC236}">
                <a16:creationId xmlns:a16="http://schemas.microsoft.com/office/drawing/2014/main" id="{BB41BA70-0C38-D3C4-7CAE-18DEFAE85BFB}"/>
              </a:ext>
            </a:extLst>
          </p:cNvPr>
          <p:cNvSpPr/>
          <p:nvPr/>
        </p:nvSpPr>
        <p:spPr>
          <a:xfrm>
            <a:off x="4540700" y="2120361"/>
            <a:ext cx="3282037" cy="1432425"/>
          </a:xfrm>
          <a:prstGeom prst="roundRect">
            <a:avLst>
              <a:gd name="adj" fmla="val 11932"/>
            </a:avLst>
          </a:prstGeom>
          <a:solidFill>
            <a:srgbClr val="E0F1F7">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E92A0E5-25AD-6772-D3EE-4EF1A55C3FDC}"/>
              </a:ext>
            </a:extLst>
          </p:cNvPr>
          <p:cNvSpPr txBox="1"/>
          <p:nvPr/>
        </p:nvSpPr>
        <p:spPr>
          <a:xfrm>
            <a:off x="4680797" y="2493449"/>
            <a:ext cx="3141940" cy="1006429"/>
          </a:xfrm>
          <a:prstGeom prst="rect">
            <a:avLst/>
          </a:prstGeom>
          <a:noFill/>
        </p:spPr>
        <p:txBody>
          <a:bodyPr wrap="square">
            <a:spAutoFit/>
          </a:bodyPr>
          <a:lstStyle/>
          <a:p>
            <a:pPr marL="0" lvl="1">
              <a:lnSpc>
                <a:spcPct val="90000"/>
              </a:lnSpc>
            </a:pPr>
            <a:r>
              <a:rPr lang="en-GB" sz="1100" dirty="0">
                <a:sym typeface="Calibri"/>
              </a:rPr>
              <a:t>The report highlighted the most-loved shark and the reasons behind it further it showcased the themes which received negative conversations. And comparison from season 1 and the reasons henceforth</a:t>
            </a:r>
          </a:p>
          <a:p>
            <a:pPr marL="0" lvl="1">
              <a:lnSpc>
                <a:spcPct val="90000"/>
              </a:lnSpc>
            </a:pPr>
            <a:endParaRPr lang="en-GB" sz="1100" dirty="0"/>
          </a:p>
        </p:txBody>
      </p:sp>
      <p:sp>
        <p:nvSpPr>
          <p:cNvPr id="18" name="TextBox 17">
            <a:extLst>
              <a:ext uri="{FF2B5EF4-FFF2-40B4-BE49-F238E27FC236}">
                <a16:creationId xmlns:a16="http://schemas.microsoft.com/office/drawing/2014/main" id="{2F8D56E7-7B0F-5B6E-9A97-0D360DC0978E}"/>
              </a:ext>
            </a:extLst>
          </p:cNvPr>
          <p:cNvSpPr txBox="1"/>
          <p:nvPr/>
        </p:nvSpPr>
        <p:spPr>
          <a:xfrm>
            <a:off x="4680794" y="2233223"/>
            <a:ext cx="889411" cy="276999"/>
          </a:xfrm>
          <a:prstGeom prst="rect">
            <a:avLst/>
          </a:prstGeom>
          <a:noFill/>
        </p:spPr>
        <p:txBody>
          <a:bodyPr wrap="none" rtlCol="0">
            <a:spAutoFit/>
          </a:bodyPr>
          <a:lstStyle/>
          <a:p>
            <a:r>
              <a:rPr lang="en-US" sz="1200" b="1" dirty="0">
                <a:solidFill>
                  <a:srgbClr val="00B0F0"/>
                </a:solidFill>
              </a:rPr>
              <a:t>SOLUTION:</a:t>
            </a:r>
          </a:p>
        </p:txBody>
      </p:sp>
      <p:sp>
        <p:nvSpPr>
          <p:cNvPr id="59" name="TextBox 58">
            <a:extLst>
              <a:ext uri="{FF2B5EF4-FFF2-40B4-BE49-F238E27FC236}">
                <a16:creationId xmlns:a16="http://schemas.microsoft.com/office/drawing/2014/main" id="{DD3C287F-AC48-F203-4F55-581BE5B543F6}"/>
              </a:ext>
            </a:extLst>
          </p:cNvPr>
          <p:cNvSpPr txBox="1"/>
          <p:nvPr/>
        </p:nvSpPr>
        <p:spPr>
          <a:xfrm>
            <a:off x="656530" y="2444790"/>
            <a:ext cx="3829912" cy="1107996"/>
          </a:xfrm>
          <a:prstGeom prst="rect">
            <a:avLst/>
          </a:prstGeom>
          <a:noFill/>
        </p:spPr>
        <p:txBody>
          <a:bodyPr wrap="square">
            <a:spAutoFit/>
          </a:bodyPr>
          <a:lstStyle/>
          <a:p>
            <a:r>
              <a:rPr lang="en-US" sz="6600" b="1" dirty="0" smtClean="0">
                <a:solidFill>
                  <a:schemeClr val="bg1"/>
                </a:solidFill>
                <a:latin typeface="+mj-lt"/>
              </a:rPr>
              <a:t>Case study</a:t>
            </a:r>
            <a:endParaRPr lang="en-US" sz="6600" b="1" dirty="0">
              <a:solidFill>
                <a:srgbClr val="00B0F0"/>
              </a:solidFill>
              <a:latin typeface="+mj-lt"/>
            </a:endParaRPr>
          </a:p>
        </p:txBody>
      </p:sp>
      <p:sp>
        <p:nvSpPr>
          <p:cNvPr id="8" name="TextBox 7">
            <a:extLst>
              <a:ext uri="{FF2B5EF4-FFF2-40B4-BE49-F238E27FC236}">
                <a16:creationId xmlns:a16="http://schemas.microsoft.com/office/drawing/2014/main" id="{8418AD21-683D-F018-C2E3-8B9CCE3A3009}"/>
              </a:ext>
            </a:extLst>
          </p:cNvPr>
          <p:cNvSpPr txBox="1"/>
          <p:nvPr/>
        </p:nvSpPr>
        <p:spPr>
          <a:xfrm>
            <a:off x="4675166" y="4452546"/>
            <a:ext cx="3070935" cy="1506566"/>
          </a:xfrm>
          <a:prstGeom prst="rect">
            <a:avLst/>
          </a:prstGeom>
          <a:noFill/>
        </p:spPr>
        <p:txBody>
          <a:bodyPr wrap="square">
            <a:spAutoFit/>
          </a:bodyPr>
          <a:lstStyle/>
          <a:p>
            <a:pPr lvl="0">
              <a:buSzPts val="1200"/>
            </a:pPr>
            <a:r>
              <a:rPr lang="en-GB" sz="1100" dirty="0">
                <a:solidFill>
                  <a:srgbClr val="262626"/>
                </a:solidFill>
                <a:ea typeface="Calibri"/>
                <a:cs typeface="Calibri"/>
                <a:sym typeface="Calibri"/>
              </a:rPr>
              <a:t>Such analysis can help entertainment players to focus on the areas which received negative remarks. Moreover, this can help the sharks to understand their social personals and what went well and what not, to better prepare for the next season </a:t>
            </a:r>
            <a:endParaRPr lang="en-GB" sz="1100" dirty="0"/>
          </a:p>
          <a:p>
            <a:pPr>
              <a:buSzPts val="1200"/>
            </a:pPr>
            <a:endParaRPr lang="en-GB" sz="1600" dirty="0"/>
          </a:p>
          <a:p>
            <a:pPr marL="0" lvl="1">
              <a:lnSpc>
                <a:spcPct val="90000"/>
              </a:lnSpc>
            </a:pPr>
            <a:endParaRPr lang="en-GB" sz="1100" dirty="0"/>
          </a:p>
        </p:txBody>
      </p:sp>
      <p:sp>
        <p:nvSpPr>
          <p:cNvPr id="34" name="TextBox 33">
            <a:extLst>
              <a:ext uri="{FF2B5EF4-FFF2-40B4-BE49-F238E27FC236}">
                <a16:creationId xmlns:a16="http://schemas.microsoft.com/office/drawing/2014/main" id="{BE8E34DF-613F-93B0-5E22-48BD5A694157}"/>
              </a:ext>
            </a:extLst>
          </p:cNvPr>
          <p:cNvSpPr txBox="1"/>
          <p:nvPr/>
        </p:nvSpPr>
        <p:spPr>
          <a:xfrm>
            <a:off x="5369678" y="109113"/>
            <a:ext cx="6096928" cy="646331"/>
          </a:xfrm>
          <a:prstGeom prst="rect">
            <a:avLst/>
          </a:prstGeom>
          <a:noFill/>
        </p:spPr>
        <p:txBody>
          <a:bodyPr wrap="square">
            <a:spAutoFit/>
          </a:bodyPr>
          <a:lstStyle/>
          <a:p>
            <a:r>
              <a:rPr lang="en-GB" b="1" dirty="0"/>
              <a:t>SHARK TANK S2: TO CAPTURE THE MARKET BUZZ</a:t>
            </a:r>
          </a:p>
          <a:p>
            <a:endParaRPr lang="en-US" dirty="0"/>
          </a:p>
        </p:txBody>
      </p:sp>
      <p:pic>
        <p:nvPicPr>
          <p:cNvPr id="21" name="Picture 20"/>
          <p:cNvPicPr>
            <a:picLocks noChangeAspect="1"/>
          </p:cNvPicPr>
          <p:nvPr/>
        </p:nvPicPr>
        <p:blipFill>
          <a:blip r:embed="rId4"/>
          <a:stretch>
            <a:fillRect/>
          </a:stretch>
        </p:blipFill>
        <p:spPr>
          <a:xfrm>
            <a:off x="8218631" y="1370566"/>
            <a:ext cx="3831918" cy="1656188"/>
          </a:xfrm>
          <a:prstGeom prst="rect">
            <a:avLst/>
          </a:prstGeom>
        </p:spPr>
      </p:pic>
      <p:pic>
        <p:nvPicPr>
          <p:cNvPr id="22" name="Picture 21"/>
          <p:cNvPicPr>
            <a:picLocks noChangeAspect="1"/>
          </p:cNvPicPr>
          <p:nvPr/>
        </p:nvPicPr>
        <p:blipFill>
          <a:blip r:embed="rId5"/>
          <a:stretch>
            <a:fillRect/>
          </a:stretch>
        </p:blipFill>
        <p:spPr>
          <a:xfrm>
            <a:off x="8218631" y="3527527"/>
            <a:ext cx="3831918" cy="1850038"/>
          </a:xfrm>
          <a:prstGeom prst="rect">
            <a:avLst/>
          </a:prstGeom>
        </p:spPr>
      </p:pic>
    </p:spTree>
    <p:extLst>
      <p:ext uri="{BB962C8B-B14F-4D97-AF65-F5344CB8AC3E}">
        <p14:creationId xmlns:p14="http://schemas.microsoft.com/office/powerpoint/2010/main" val="3032756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sitting around a table with laptops&#10;&#10;Description automatically generated">
            <a:extLst>
              <a:ext uri="{FF2B5EF4-FFF2-40B4-BE49-F238E27FC236}">
                <a16:creationId xmlns:a16="http://schemas.microsoft.com/office/drawing/2014/main" id="{55A56AC0-B9EC-F55E-9755-5C92840859D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5800" r="23824"/>
          <a:stretch/>
        </p:blipFill>
        <p:spPr>
          <a:xfrm flipH="1">
            <a:off x="0" y="0"/>
            <a:ext cx="5180954" cy="6858000"/>
          </a:xfrm>
          <a:prstGeom prst="rect">
            <a:avLst/>
          </a:prstGeom>
        </p:spPr>
      </p:pic>
      <p:sp>
        <p:nvSpPr>
          <p:cNvPr id="4" name="Footer Placeholder 3">
            <a:extLst>
              <a:ext uri="{FF2B5EF4-FFF2-40B4-BE49-F238E27FC236}">
                <a16:creationId xmlns:a16="http://schemas.microsoft.com/office/drawing/2014/main" id="{68D54589-5EAE-A9C2-F6CB-E60389CD9E37}"/>
              </a:ext>
            </a:extLst>
          </p:cNvPr>
          <p:cNvSpPr>
            <a:spLocks noGrp="1"/>
          </p:cNvSpPr>
          <p:nvPr>
            <p:ph type="ftr" sz="quarter" idx="11"/>
          </p:nvPr>
        </p:nvSpPr>
        <p:spPr/>
        <p:txBody>
          <a:bodyPr/>
          <a:lstStyle/>
          <a:p>
            <a:r>
              <a:rPr lang="en-US"/>
              <a:t>www.locobuzz.com</a:t>
            </a:r>
            <a:endParaRPr lang="en-US" dirty="0"/>
          </a:p>
        </p:txBody>
      </p:sp>
      <p:sp>
        <p:nvSpPr>
          <p:cNvPr id="5" name="Slide Number Placeholder 4">
            <a:extLst>
              <a:ext uri="{FF2B5EF4-FFF2-40B4-BE49-F238E27FC236}">
                <a16:creationId xmlns:a16="http://schemas.microsoft.com/office/drawing/2014/main" id="{EA0511D7-FB9A-E0B3-36B1-557CB9A8A216}"/>
              </a:ext>
            </a:extLst>
          </p:cNvPr>
          <p:cNvSpPr>
            <a:spLocks noGrp="1"/>
          </p:cNvSpPr>
          <p:nvPr>
            <p:ph type="sldNum" sz="quarter" idx="12"/>
          </p:nvPr>
        </p:nvSpPr>
        <p:spPr/>
        <p:txBody>
          <a:bodyPr/>
          <a:lstStyle/>
          <a:p>
            <a:fld id="{322F73F7-2A93-410D-9E08-45B4658BC294}" type="slidenum">
              <a:rPr lang="en-US" smtClean="0"/>
              <a:pPr/>
              <a:t>5</a:t>
            </a:fld>
            <a:endParaRPr lang="en-US" dirty="0"/>
          </a:p>
        </p:txBody>
      </p:sp>
      <p:sp>
        <p:nvSpPr>
          <p:cNvPr id="16" name="Rectangle 15">
            <a:extLst>
              <a:ext uri="{FF2B5EF4-FFF2-40B4-BE49-F238E27FC236}">
                <a16:creationId xmlns:a16="http://schemas.microsoft.com/office/drawing/2014/main" id="{0F44FF09-C9B9-FC74-313F-D9200C0BC081}"/>
              </a:ext>
            </a:extLst>
          </p:cNvPr>
          <p:cNvSpPr/>
          <p:nvPr/>
        </p:nvSpPr>
        <p:spPr>
          <a:xfrm>
            <a:off x="-1" y="0"/>
            <a:ext cx="5180954" cy="6858000"/>
          </a:xfrm>
          <a:prstGeom prst="rect">
            <a:avLst/>
          </a:prstGeom>
          <a:solidFill>
            <a:schemeClr val="bg2">
              <a:lumMod val="2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35671D29-939B-EE06-864A-A7971D250F38}"/>
              </a:ext>
            </a:extLst>
          </p:cNvPr>
          <p:cNvGrpSpPr/>
          <p:nvPr/>
        </p:nvGrpSpPr>
        <p:grpSpPr>
          <a:xfrm>
            <a:off x="4437192" y="897010"/>
            <a:ext cx="3543464" cy="5256786"/>
            <a:chOff x="757205" y="1282837"/>
            <a:chExt cx="3543464" cy="5256786"/>
          </a:xfrm>
          <a:effectLst>
            <a:outerShdw blurRad="152400" dist="165100" dir="5400000" algn="ctr" rotWithShape="0">
              <a:schemeClr val="accent1">
                <a:alpha val="8000"/>
              </a:schemeClr>
            </a:outerShdw>
          </a:effectLst>
        </p:grpSpPr>
        <p:sp>
          <p:nvSpPr>
            <p:cNvPr id="3" name="Rectangle: Top Corners Rounded 2">
              <a:extLst>
                <a:ext uri="{FF2B5EF4-FFF2-40B4-BE49-F238E27FC236}">
                  <a16:creationId xmlns:a16="http://schemas.microsoft.com/office/drawing/2014/main" id="{1A05263E-70CD-1A97-B669-8A1CB0F6E34E}"/>
                </a:ext>
              </a:extLst>
            </p:cNvPr>
            <p:cNvSpPr/>
            <p:nvPr/>
          </p:nvSpPr>
          <p:spPr>
            <a:xfrm>
              <a:off x="757205" y="1282837"/>
              <a:ext cx="3543464" cy="2829001"/>
            </a:xfrm>
            <a:prstGeom prst="round2SameRect">
              <a:avLst>
                <a:gd name="adj1" fmla="val 606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Top Corners Rounded 13">
              <a:extLst>
                <a:ext uri="{FF2B5EF4-FFF2-40B4-BE49-F238E27FC236}">
                  <a16:creationId xmlns:a16="http://schemas.microsoft.com/office/drawing/2014/main" id="{FC03CE84-F4D2-8968-C21E-BFB2686B015C}"/>
                </a:ext>
              </a:extLst>
            </p:cNvPr>
            <p:cNvSpPr/>
            <p:nvPr/>
          </p:nvSpPr>
          <p:spPr>
            <a:xfrm rot="10800000">
              <a:off x="757205" y="4110369"/>
              <a:ext cx="3543464" cy="2429254"/>
            </a:xfrm>
            <a:prstGeom prst="round2SameRect">
              <a:avLst>
                <a:gd name="adj1" fmla="val 6069"/>
                <a:gd name="adj2" fmla="val 0"/>
              </a:avLst>
            </a:prstGeom>
            <a:solidFill>
              <a:srgbClr val="F3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3A0E7540-EAF6-1646-6987-911294DB60BE}"/>
              </a:ext>
            </a:extLst>
          </p:cNvPr>
          <p:cNvSpPr txBox="1"/>
          <p:nvPr/>
        </p:nvSpPr>
        <p:spPr>
          <a:xfrm>
            <a:off x="4539744" y="1397976"/>
            <a:ext cx="3206357" cy="549381"/>
          </a:xfrm>
          <a:prstGeom prst="rect">
            <a:avLst/>
          </a:prstGeom>
          <a:noFill/>
        </p:spPr>
        <p:txBody>
          <a:bodyPr wrap="square">
            <a:spAutoFit/>
          </a:bodyPr>
          <a:lstStyle/>
          <a:p>
            <a:pPr marL="0" lvl="1">
              <a:lnSpc>
                <a:spcPct val="90000"/>
              </a:lnSpc>
            </a:pPr>
            <a:r>
              <a:rPr lang="en-GB" sz="1100" dirty="0"/>
              <a:t>Understanding the social conversations around the lip category </a:t>
            </a:r>
          </a:p>
          <a:p>
            <a:pPr marL="0" lvl="1">
              <a:lnSpc>
                <a:spcPct val="90000"/>
              </a:lnSpc>
            </a:pPr>
            <a:endParaRPr lang="en-GB" sz="1100" dirty="0"/>
          </a:p>
        </p:txBody>
      </p:sp>
      <p:sp>
        <p:nvSpPr>
          <p:cNvPr id="10" name="TextBox 9">
            <a:extLst>
              <a:ext uri="{FF2B5EF4-FFF2-40B4-BE49-F238E27FC236}">
                <a16:creationId xmlns:a16="http://schemas.microsoft.com/office/drawing/2014/main" id="{42071373-F39B-9BDE-86B3-2B93816FB50F}"/>
              </a:ext>
            </a:extLst>
          </p:cNvPr>
          <p:cNvSpPr txBox="1"/>
          <p:nvPr/>
        </p:nvSpPr>
        <p:spPr>
          <a:xfrm>
            <a:off x="4528308" y="1180738"/>
            <a:ext cx="584904" cy="276999"/>
          </a:xfrm>
          <a:prstGeom prst="rect">
            <a:avLst/>
          </a:prstGeom>
          <a:noFill/>
        </p:spPr>
        <p:txBody>
          <a:bodyPr wrap="none" rtlCol="0">
            <a:spAutoFit/>
          </a:bodyPr>
          <a:lstStyle/>
          <a:p>
            <a:r>
              <a:rPr lang="en-US" sz="1200" b="1" dirty="0">
                <a:solidFill>
                  <a:srgbClr val="00B0F0"/>
                </a:solidFill>
              </a:rPr>
              <a:t>GOAL:</a:t>
            </a:r>
          </a:p>
        </p:txBody>
      </p:sp>
      <p:sp>
        <p:nvSpPr>
          <p:cNvPr id="19" name="TextBox 18">
            <a:extLst>
              <a:ext uri="{FF2B5EF4-FFF2-40B4-BE49-F238E27FC236}">
                <a16:creationId xmlns:a16="http://schemas.microsoft.com/office/drawing/2014/main" id="{898A7CFB-1C40-0993-9F99-60B5B819BD76}"/>
              </a:ext>
            </a:extLst>
          </p:cNvPr>
          <p:cNvSpPr txBox="1"/>
          <p:nvPr/>
        </p:nvSpPr>
        <p:spPr>
          <a:xfrm>
            <a:off x="4684985" y="4066859"/>
            <a:ext cx="856453" cy="338554"/>
          </a:xfrm>
          <a:prstGeom prst="rect">
            <a:avLst/>
          </a:prstGeom>
          <a:noFill/>
        </p:spPr>
        <p:txBody>
          <a:bodyPr wrap="none" rtlCol="0">
            <a:spAutoFit/>
          </a:bodyPr>
          <a:lstStyle/>
          <a:p>
            <a:r>
              <a:rPr lang="en-US" sz="1600" b="1" dirty="0">
                <a:solidFill>
                  <a:schemeClr val="tx1">
                    <a:lumMod val="85000"/>
                    <a:lumOff val="15000"/>
                  </a:schemeClr>
                </a:solidFill>
              </a:rPr>
              <a:t>Benefit:</a:t>
            </a:r>
          </a:p>
        </p:txBody>
      </p:sp>
      <p:sp>
        <p:nvSpPr>
          <p:cNvPr id="103" name="Rectangle: Rounded Corners 102">
            <a:extLst>
              <a:ext uri="{FF2B5EF4-FFF2-40B4-BE49-F238E27FC236}">
                <a16:creationId xmlns:a16="http://schemas.microsoft.com/office/drawing/2014/main" id="{BB41BA70-0C38-D3C4-7CAE-18DEFAE85BFB}"/>
              </a:ext>
            </a:extLst>
          </p:cNvPr>
          <p:cNvSpPr/>
          <p:nvPr/>
        </p:nvSpPr>
        <p:spPr>
          <a:xfrm>
            <a:off x="4540700" y="2120361"/>
            <a:ext cx="3282037" cy="1432425"/>
          </a:xfrm>
          <a:prstGeom prst="roundRect">
            <a:avLst>
              <a:gd name="adj" fmla="val 11932"/>
            </a:avLst>
          </a:prstGeom>
          <a:solidFill>
            <a:srgbClr val="E0F1F7">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E92A0E5-25AD-6772-D3EE-4EF1A55C3FDC}"/>
              </a:ext>
            </a:extLst>
          </p:cNvPr>
          <p:cNvSpPr txBox="1"/>
          <p:nvPr/>
        </p:nvSpPr>
        <p:spPr>
          <a:xfrm>
            <a:off x="4680797" y="2493449"/>
            <a:ext cx="3141940" cy="854080"/>
          </a:xfrm>
          <a:prstGeom prst="rect">
            <a:avLst/>
          </a:prstGeom>
          <a:noFill/>
        </p:spPr>
        <p:txBody>
          <a:bodyPr wrap="square">
            <a:spAutoFit/>
          </a:bodyPr>
          <a:lstStyle/>
          <a:p>
            <a:pPr marL="0" lvl="1">
              <a:lnSpc>
                <a:spcPct val="90000"/>
              </a:lnSpc>
            </a:pPr>
            <a:r>
              <a:rPr lang="en-US" sz="1100" dirty="0" smtClean="0">
                <a:sym typeface="Calibri"/>
              </a:rPr>
              <a:t>The analysis </a:t>
            </a:r>
            <a:r>
              <a:rPr lang="en-US" sz="1100" dirty="0">
                <a:sym typeface="Calibri"/>
              </a:rPr>
              <a:t>identified the top lip products category to focus on, further suggested the features that users looking for and the key barriers </a:t>
            </a:r>
            <a:r>
              <a:rPr lang="en-US" sz="1100" dirty="0" smtClean="0">
                <a:sym typeface="Calibri"/>
              </a:rPr>
              <a:t>besides </a:t>
            </a:r>
            <a:r>
              <a:rPr lang="en-US" sz="1100" dirty="0">
                <a:sym typeface="Calibri"/>
              </a:rPr>
              <a:t>any non-preference</a:t>
            </a:r>
          </a:p>
          <a:p>
            <a:pPr marL="0" lvl="1">
              <a:lnSpc>
                <a:spcPct val="90000"/>
              </a:lnSpc>
            </a:pPr>
            <a:endParaRPr lang="en-GB" sz="1100" dirty="0"/>
          </a:p>
        </p:txBody>
      </p:sp>
      <p:sp>
        <p:nvSpPr>
          <p:cNvPr id="18" name="TextBox 17">
            <a:extLst>
              <a:ext uri="{FF2B5EF4-FFF2-40B4-BE49-F238E27FC236}">
                <a16:creationId xmlns:a16="http://schemas.microsoft.com/office/drawing/2014/main" id="{2F8D56E7-7B0F-5B6E-9A97-0D360DC0978E}"/>
              </a:ext>
            </a:extLst>
          </p:cNvPr>
          <p:cNvSpPr txBox="1"/>
          <p:nvPr/>
        </p:nvSpPr>
        <p:spPr>
          <a:xfrm>
            <a:off x="4680794" y="2233223"/>
            <a:ext cx="889411" cy="276999"/>
          </a:xfrm>
          <a:prstGeom prst="rect">
            <a:avLst/>
          </a:prstGeom>
          <a:noFill/>
        </p:spPr>
        <p:txBody>
          <a:bodyPr wrap="none" rtlCol="0">
            <a:spAutoFit/>
          </a:bodyPr>
          <a:lstStyle/>
          <a:p>
            <a:r>
              <a:rPr lang="en-US" sz="1200" b="1" dirty="0">
                <a:solidFill>
                  <a:srgbClr val="00B0F0"/>
                </a:solidFill>
              </a:rPr>
              <a:t>SOLUTION:</a:t>
            </a:r>
          </a:p>
        </p:txBody>
      </p:sp>
      <p:sp>
        <p:nvSpPr>
          <p:cNvPr id="59" name="TextBox 58">
            <a:extLst>
              <a:ext uri="{FF2B5EF4-FFF2-40B4-BE49-F238E27FC236}">
                <a16:creationId xmlns:a16="http://schemas.microsoft.com/office/drawing/2014/main" id="{DD3C287F-AC48-F203-4F55-581BE5B543F6}"/>
              </a:ext>
            </a:extLst>
          </p:cNvPr>
          <p:cNvSpPr txBox="1"/>
          <p:nvPr/>
        </p:nvSpPr>
        <p:spPr>
          <a:xfrm>
            <a:off x="656530" y="2444790"/>
            <a:ext cx="3829912" cy="1107996"/>
          </a:xfrm>
          <a:prstGeom prst="rect">
            <a:avLst/>
          </a:prstGeom>
          <a:noFill/>
        </p:spPr>
        <p:txBody>
          <a:bodyPr wrap="square">
            <a:spAutoFit/>
          </a:bodyPr>
          <a:lstStyle/>
          <a:p>
            <a:r>
              <a:rPr lang="en-US" sz="6600" b="1" dirty="0" smtClean="0">
                <a:solidFill>
                  <a:schemeClr val="bg1"/>
                </a:solidFill>
                <a:latin typeface="+mj-lt"/>
              </a:rPr>
              <a:t>Case study</a:t>
            </a:r>
            <a:endParaRPr lang="en-US" sz="6600" b="1" dirty="0">
              <a:solidFill>
                <a:srgbClr val="00B0F0"/>
              </a:solidFill>
              <a:latin typeface="+mj-lt"/>
            </a:endParaRPr>
          </a:p>
        </p:txBody>
      </p:sp>
      <p:sp>
        <p:nvSpPr>
          <p:cNvPr id="8" name="TextBox 7">
            <a:extLst>
              <a:ext uri="{FF2B5EF4-FFF2-40B4-BE49-F238E27FC236}">
                <a16:creationId xmlns:a16="http://schemas.microsoft.com/office/drawing/2014/main" id="{8418AD21-683D-F018-C2E3-8B9CCE3A3009}"/>
              </a:ext>
            </a:extLst>
          </p:cNvPr>
          <p:cNvSpPr txBox="1"/>
          <p:nvPr/>
        </p:nvSpPr>
        <p:spPr>
          <a:xfrm>
            <a:off x="4675166" y="4452546"/>
            <a:ext cx="3070935" cy="1337289"/>
          </a:xfrm>
          <a:prstGeom prst="rect">
            <a:avLst/>
          </a:prstGeom>
          <a:noFill/>
        </p:spPr>
        <p:txBody>
          <a:bodyPr wrap="square">
            <a:spAutoFit/>
          </a:bodyPr>
          <a:lstStyle/>
          <a:p>
            <a:pPr lvl="0">
              <a:buSzPts val="1200"/>
            </a:pPr>
            <a:r>
              <a:rPr lang="en-GB" sz="1100" dirty="0">
                <a:solidFill>
                  <a:srgbClr val="262626"/>
                </a:solidFill>
                <a:ea typeface="Calibri"/>
                <a:cs typeface="Calibri"/>
                <a:sym typeface="Calibri"/>
              </a:rPr>
              <a:t>Such analysis </a:t>
            </a:r>
            <a:r>
              <a:rPr lang="en-GB" sz="1100" dirty="0" smtClean="0">
                <a:solidFill>
                  <a:srgbClr val="262626"/>
                </a:solidFill>
                <a:ea typeface="Calibri"/>
                <a:cs typeface="Calibri"/>
                <a:sym typeface="Calibri"/>
              </a:rPr>
              <a:t>can help brands to play </a:t>
            </a:r>
            <a:r>
              <a:rPr lang="en-GB" sz="1100" dirty="0">
                <a:solidFill>
                  <a:srgbClr val="262626"/>
                </a:solidFill>
                <a:ea typeface="Calibri"/>
                <a:cs typeface="Calibri"/>
                <a:sym typeface="Calibri"/>
              </a:rPr>
              <a:t>smartly around the applications and features of </a:t>
            </a:r>
            <a:r>
              <a:rPr lang="en-GB" sz="1100" dirty="0" smtClean="0">
                <a:solidFill>
                  <a:srgbClr val="262626"/>
                </a:solidFill>
                <a:ea typeface="Calibri"/>
                <a:cs typeface="Calibri"/>
                <a:sym typeface="Calibri"/>
              </a:rPr>
              <a:t>lipstick</a:t>
            </a:r>
            <a:r>
              <a:rPr lang="en-GB" sz="1100" dirty="0">
                <a:solidFill>
                  <a:srgbClr val="262626"/>
                </a:solidFill>
                <a:ea typeface="Calibri"/>
                <a:cs typeface="Calibri"/>
                <a:sym typeface="Calibri"/>
              </a:rPr>
              <a:t>. Moreover, can help in developing the content strategy to tap the conscious consumers and to lead the market share</a:t>
            </a:r>
            <a:endParaRPr lang="en-GB" sz="1100" dirty="0"/>
          </a:p>
          <a:p>
            <a:pPr>
              <a:buSzPts val="1200"/>
            </a:pPr>
            <a:endParaRPr lang="en-GB" sz="1600" dirty="0"/>
          </a:p>
          <a:p>
            <a:pPr marL="0" lvl="1">
              <a:lnSpc>
                <a:spcPct val="90000"/>
              </a:lnSpc>
            </a:pPr>
            <a:endParaRPr lang="en-GB" sz="1100" dirty="0"/>
          </a:p>
        </p:txBody>
      </p:sp>
      <p:sp>
        <p:nvSpPr>
          <p:cNvPr id="34" name="TextBox 33">
            <a:extLst>
              <a:ext uri="{FF2B5EF4-FFF2-40B4-BE49-F238E27FC236}">
                <a16:creationId xmlns:a16="http://schemas.microsoft.com/office/drawing/2014/main" id="{BE8E34DF-613F-93B0-5E22-48BD5A694157}"/>
              </a:ext>
            </a:extLst>
          </p:cNvPr>
          <p:cNvSpPr txBox="1"/>
          <p:nvPr/>
        </p:nvSpPr>
        <p:spPr>
          <a:xfrm>
            <a:off x="5369677" y="109113"/>
            <a:ext cx="6556711" cy="646331"/>
          </a:xfrm>
          <a:prstGeom prst="rect">
            <a:avLst/>
          </a:prstGeom>
          <a:noFill/>
        </p:spPr>
        <p:txBody>
          <a:bodyPr wrap="square">
            <a:spAutoFit/>
          </a:bodyPr>
          <a:lstStyle/>
          <a:p>
            <a:r>
              <a:rPr lang="en-GB" b="1" dirty="0"/>
              <a:t>LIP CATEGORY ANALYSIS: TO IDENTIFY SOCIAL CONVERSATIONS </a:t>
            </a:r>
          </a:p>
          <a:p>
            <a:endParaRPr lang="en-US" dirty="0"/>
          </a:p>
        </p:txBody>
      </p:sp>
      <p:pic>
        <p:nvPicPr>
          <p:cNvPr id="20" name="Picture 19"/>
          <p:cNvPicPr>
            <a:picLocks noChangeAspect="1"/>
          </p:cNvPicPr>
          <p:nvPr/>
        </p:nvPicPr>
        <p:blipFill>
          <a:blip r:embed="rId4"/>
          <a:stretch>
            <a:fillRect/>
          </a:stretch>
        </p:blipFill>
        <p:spPr>
          <a:xfrm>
            <a:off x="8083208" y="1373637"/>
            <a:ext cx="2062501" cy="1612675"/>
          </a:xfrm>
          <a:prstGeom prst="rect">
            <a:avLst/>
          </a:prstGeom>
        </p:spPr>
      </p:pic>
      <p:pic>
        <p:nvPicPr>
          <p:cNvPr id="23" name="Picture 22"/>
          <p:cNvPicPr>
            <a:picLocks noChangeAspect="1"/>
          </p:cNvPicPr>
          <p:nvPr/>
        </p:nvPicPr>
        <p:blipFill>
          <a:blip r:embed="rId5"/>
          <a:stretch>
            <a:fillRect/>
          </a:stretch>
        </p:blipFill>
        <p:spPr>
          <a:xfrm>
            <a:off x="10219729" y="1341439"/>
            <a:ext cx="1972271" cy="1644873"/>
          </a:xfrm>
          <a:prstGeom prst="rect">
            <a:avLst/>
          </a:prstGeom>
        </p:spPr>
      </p:pic>
      <p:pic>
        <p:nvPicPr>
          <p:cNvPr id="24" name="Picture 23"/>
          <p:cNvPicPr>
            <a:picLocks noChangeAspect="1"/>
          </p:cNvPicPr>
          <p:nvPr/>
        </p:nvPicPr>
        <p:blipFill>
          <a:blip r:embed="rId6"/>
          <a:stretch>
            <a:fillRect/>
          </a:stretch>
        </p:blipFill>
        <p:spPr>
          <a:xfrm>
            <a:off x="8317678" y="3147838"/>
            <a:ext cx="3804101" cy="1585613"/>
          </a:xfrm>
          <a:prstGeom prst="rect">
            <a:avLst/>
          </a:prstGeom>
        </p:spPr>
      </p:pic>
    </p:spTree>
    <p:extLst>
      <p:ext uri="{BB962C8B-B14F-4D97-AF65-F5344CB8AC3E}">
        <p14:creationId xmlns:p14="http://schemas.microsoft.com/office/powerpoint/2010/main" val="1220176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10098</TotalTime>
  <Words>496</Words>
  <Application>Microsoft Office PowerPoint</Application>
  <PresentationFormat>Widescreen</PresentationFormat>
  <Paragraphs>50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srestica more</dc:creator>
  <cp:lastModifiedBy>Ravindra Sahu</cp:lastModifiedBy>
  <cp:revision>73</cp:revision>
  <dcterms:created xsi:type="dcterms:W3CDTF">2023-01-12T13:16:23Z</dcterms:created>
  <dcterms:modified xsi:type="dcterms:W3CDTF">2023-08-30T11:40:32Z</dcterms:modified>
</cp:coreProperties>
</file>